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11"/>
  </p:notesMasterIdLst>
  <p:sldIdLst>
    <p:sldId id="257" r:id="rId5"/>
    <p:sldId id="267" r:id="rId6"/>
    <p:sldId id="281" r:id="rId7"/>
    <p:sldId id="280" r:id="rId8"/>
    <p:sldId id="284" r:id="rId9"/>
    <p:sldId id="286" r:id="rId10"/>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05A94D-1920-48B2-A20A-104D5C1BEF9F}" v="10" dt="2025-05-22T03:00:52.7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p:scale>
          <a:sx n="75" d="100"/>
          <a:sy n="75" d="100"/>
        </p:scale>
        <p:origin x="1164" y="8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zz Krohn" userId="40bb1168-6c3e-4c88-bd20-2693399fe0d4" providerId="ADAL" clId="{7405A94D-1920-48B2-A20A-104D5C1BEF9F}"/>
    <pc:docChg chg="custSel delSld modSld sldOrd modMainMaster">
      <pc:chgData name="Buzz Krohn" userId="40bb1168-6c3e-4c88-bd20-2693399fe0d4" providerId="ADAL" clId="{7405A94D-1920-48B2-A20A-104D5C1BEF9F}" dt="2025-05-22T03:01:33.682" v="2553" actId="1582"/>
      <pc:docMkLst>
        <pc:docMk/>
      </pc:docMkLst>
      <pc:sldChg chg="addSp modSp mod">
        <pc:chgData name="Buzz Krohn" userId="40bb1168-6c3e-4c88-bd20-2693399fe0d4" providerId="ADAL" clId="{7405A94D-1920-48B2-A20A-104D5C1BEF9F}" dt="2025-05-22T03:01:33.682" v="2553" actId="1582"/>
        <pc:sldMkLst>
          <pc:docMk/>
          <pc:sldMk cId="3683707287" sldId="257"/>
        </pc:sldMkLst>
        <pc:spChg chg="mod">
          <ac:chgData name="Buzz Krohn" userId="40bb1168-6c3e-4c88-bd20-2693399fe0d4" providerId="ADAL" clId="{7405A94D-1920-48B2-A20A-104D5C1BEF9F}" dt="2025-05-20T21:23:00.838" v="62" actId="6549"/>
          <ac:spMkLst>
            <pc:docMk/>
            <pc:sldMk cId="3683707287" sldId="257"/>
            <ac:spMk id="2" creationId="{82E6214A-84FE-AC51-9190-5DC67CD739D5}"/>
          </ac:spMkLst>
        </pc:spChg>
        <pc:spChg chg="mod">
          <ac:chgData name="Buzz Krohn" userId="40bb1168-6c3e-4c88-bd20-2693399fe0d4" providerId="ADAL" clId="{7405A94D-1920-48B2-A20A-104D5C1BEF9F}" dt="2025-05-20T21:22:43.258" v="61" actId="20577"/>
          <ac:spMkLst>
            <pc:docMk/>
            <pc:sldMk cId="3683707287" sldId="257"/>
            <ac:spMk id="3" creationId="{6AB1A020-2D7D-CBFA-589C-5253D5B096D6}"/>
          </ac:spMkLst>
        </pc:spChg>
        <pc:picChg chg="add mod">
          <ac:chgData name="Buzz Krohn" userId="40bb1168-6c3e-4c88-bd20-2693399fe0d4" providerId="ADAL" clId="{7405A94D-1920-48B2-A20A-104D5C1BEF9F}" dt="2025-05-22T03:01:33.682" v="2553" actId="1582"/>
          <ac:picMkLst>
            <pc:docMk/>
            <pc:sldMk cId="3683707287" sldId="257"/>
            <ac:picMk id="6" creationId="{13C20F01-0763-C804-072D-283C82C332B8}"/>
          </ac:picMkLst>
        </pc:picChg>
      </pc:sldChg>
      <pc:sldChg chg="delSp del mod">
        <pc:chgData name="Buzz Krohn" userId="40bb1168-6c3e-4c88-bd20-2693399fe0d4" providerId="ADAL" clId="{7405A94D-1920-48B2-A20A-104D5C1BEF9F}" dt="2025-05-22T02:55:31.585" v="2405" actId="47"/>
        <pc:sldMkLst>
          <pc:docMk/>
          <pc:sldMk cId="419736850" sldId="266"/>
        </pc:sldMkLst>
        <pc:picChg chg="del">
          <ac:chgData name="Buzz Krohn" userId="40bb1168-6c3e-4c88-bd20-2693399fe0d4" providerId="ADAL" clId="{7405A94D-1920-48B2-A20A-104D5C1BEF9F}" dt="2025-05-21T19:21:40.368" v="1382" actId="478"/>
          <ac:picMkLst>
            <pc:docMk/>
            <pc:sldMk cId="419736850" sldId="266"/>
            <ac:picMk id="4" creationId="{2F7B7835-FF62-E39A-759A-E347D6F5EADA}"/>
          </ac:picMkLst>
        </pc:picChg>
      </pc:sldChg>
      <pc:sldChg chg="addSp delSp modSp mod chgLayout">
        <pc:chgData name="Buzz Krohn" userId="40bb1168-6c3e-4c88-bd20-2693399fe0d4" providerId="ADAL" clId="{7405A94D-1920-48B2-A20A-104D5C1BEF9F}" dt="2025-05-22T02:53:19.579" v="2402" actId="1076"/>
        <pc:sldMkLst>
          <pc:docMk/>
          <pc:sldMk cId="1606915600" sldId="267"/>
        </pc:sldMkLst>
        <pc:spChg chg="mod ord">
          <ac:chgData name="Buzz Krohn" userId="40bb1168-6c3e-4c88-bd20-2693399fe0d4" providerId="ADAL" clId="{7405A94D-1920-48B2-A20A-104D5C1BEF9F}" dt="2025-05-20T22:42:29.235" v="145" actId="1076"/>
          <ac:spMkLst>
            <pc:docMk/>
            <pc:sldMk cId="1606915600" sldId="267"/>
            <ac:spMk id="2" creationId="{0B891B44-F33A-D9A5-BC51-2ADABBF20386}"/>
          </ac:spMkLst>
        </pc:spChg>
        <pc:spChg chg="add mod ord">
          <ac:chgData name="Buzz Krohn" userId="40bb1168-6c3e-4c88-bd20-2693399fe0d4" providerId="ADAL" clId="{7405A94D-1920-48B2-A20A-104D5C1BEF9F}" dt="2025-05-22T02:53:00.256" v="2400" actId="14100"/>
          <ac:spMkLst>
            <pc:docMk/>
            <pc:sldMk cId="1606915600" sldId="267"/>
            <ac:spMk id="3" creationId="{2DB31647-4D23-8DB7-54AE-09D83E3BE218}"/>
          </ac:spMkLst>
        </pc:spChg>
        <pc:spChg chg="add mod ord">
          <ac:chgData name="Buzz Krohn" userId="40bb1168-6c3e-4c88-bd20-2693399fe0d4" providerId="ADAL" clId="{7405A94D-1920-48B2-A20A-104D5C1BEF9F}" dt="2025-05-22T02:53:19.579" v="2402" actId="1076"/>
          <ac:spMkLst>
            <pc:docMk/>
            <pc:sldMk cId="1606915600" sldId="267"/>
            <ac:spMk id="4" creationId="{EE2647D4-3293-2E8C-4098-972AD61670D0}"/>
          </ac:spMkLst>
        </pc:spChg>
      </pc:sldChg>
      <pc:sldChg chg="addSp delSp modSp mod delAnim">
        <pc:chgData name="Buzz Krohn" userId="40bb1168-6c3e-4c88-bd20-2693399fe0d4" providerId="ADAL" clId="{7405A94D-1920-48B2-A20A-104D5C1BEF9F}" dt="2025-05-22T02:54:17.917" v="2403" actId="14100"/>
        <pc:sldMkLst>
          <pc:docMk/>
          <pc:sldMk cId="2130657029" sldId="280"/>
        </pc:sldMkLst>
        <pc:spChg chg="del mod">
          <ac:chgData name="Buzz Krohn" userId="40bb1168-6c3e-4c88-bd20-2693399fe0d4" providerId="ADAL" clId="{7405A94D-1920-48B2-A20A-104D5C1BEF9F}" dt="2025-05-22T02:47:00.208" v="2159" actId="478"/>
          <ac:spMkLst>
            <pc:docMk/>
            <pc:sldMk cId="2130657029" sldId="280"/>
            <ac:spMk id="2" creationId="{0B891B44-F33A-D9A5-BC51-2ADABBF20386}"/>
          </ac:spMkLst>
        </pc:spChg>
        <pc:spChg chg="del mod">
          <ac:chgData name="Buzz Krohn" userId="40bb1168-6c3e-4c88-bd20-2693399fe0d4" providerId="ADAL" clId="{7405A94D-1920-48B2-A20A-104D5C1BEF9F}" dt="2025-05-22T02:46:53.105" v="2158" actId="478"/>
          <ac:spMkLst>
            <pc:docMk/>
            <pc:sldMk cId="2130657029" sldId="280"/>
            <ac:spMk id="3" creationId="{2339378B-1D24-24C7-2464-86135FFFB574}"/>
          </ac:spMkLst>
        </pc:spChg>
        <pc:spChg chg="add mod">
          <ac:chgData name="Buzz Krohn" userId="40bb1168-6c3e-4c88-bd20-2693399fe0d4" providerId="ADAL" clId="{7405A94D-1920-48B2-A20A-104D5C1BEF9F}" dt="2025-05-22T02:52:16.771" v="2395" actId="120"/>
          <ac:spMkLst>
            <pc:docMk/>
            <pc:sldMk cId="2130657029" sldId="280"/>
            <ac:spMk id="7" creationId="{5E9059F6-BCC6-DB11-390C-3BBD666997A7}"/>
          </ac:spMkLst>
        </pc:spChg>
        <pc:picChg chg="add del">
          <ac:chgData name="Buzz Krohn" userId="40bb1168-6c3e-4c88-bd20-2693399fe0d4" providerId="ADAL" clId="{7405A94D-1920-48B2-A20A-104D5C1BEF9F}" dt="2025-05-22T02:47:10.510" v="2160" actId="478"/>
          <ac:picMkLst>
            <pc:docMk/>
            <pc:sldMk cId="2130657029" sldId="280"/>
            <ac:picMk id="5" creationId="{3747C0D5-83C7-7246-3954-6FA457C86D1C}"/>
          </ac:picMkLst>
        </pc:picChg>
        <pc:picChg chg="add mod">
          <ac:chgData name="Buzz Krohn" userId="40bb1168-6c3e-4c88-bd20-2693399fe0d4" providerId="ADAL" clId="{7405A94D-1920-48B2-A20A-104D5C1BEF9F}" dt="2025-05-22T02:54:17.917" v="2403" actId="14100"/>
          <ac:picMkLst>
            <pc:docMk/>
            <pc:sldMk cId="2130657029" sldId="280"/>
            <ac:picMk id="9" creationId="{8573EC5B-FADB-D580-D8AC-4BA70E4A09F6}"/>
          </ac:picMkLst>
        </pc:picChg>
      </pc:sldChg>
      <pc:sldChg chg="addSp delSp modSp mod ord">
        <pc:chgData name="Buzz Krohn" userId="40bb1168-6c3e-4c88-bd20-2693399fe0d4" providerId="ADAL" clId="{7405A94D-1920-48B2-A20A-104D5C1BEF9F}" dt="2025-05-21T18:27:38.513" v="1378"/>
        <pc:sldMkLst>
          <pc:docMk/>
          <pc:sldMk cId="2346863826" sldId="281"/>
        </pc:sldMkLst>
        <pc:spChg chg="mod">
          <ac:chgData name="Buzz Krohn" userId="40bb1168-6c3e-4c88-bd20-2693399fe0d4" providerId="ADAL" clId="{7405A94D-1920-48B2-A20A-104D5C1BEF9F}" dt="2025-05-21T18:21:43.035" v="1299" actId="1076"/>
          <ac:spMkLst>
            <pc:docMk/>
            <pc:sldMk cId="2346863826" sldId="281"/>
            <ac:spMk id="2" creationId="{0B891B44-F33A-D9A5-BC51-2ADABBF20386}"/>
          </ac:spMkLst>
        </pc:spChg>
        <pc:spChg chg="mod">
          <ac:chgData name="Buzz Krohn" userId="40bb1168-6c3e-4c88-bd20-2693399fe0d4" providerId="ADAL" clId="{7405A94D-1920-48B2-A20A-104D5C1BEF9F}" dt="2025-05-21T18:27:28.037" v="1376" actId="20577"/>
          <ac:spMkLst>
            <pc:docMk/>
            <pc:sldMk cId="2346863826" sldId="281"/>
            <ac:spMk id="5" creationId="{60B0FF26-2C9C-9F8F-5188-612D6FB519EC}"/>
          </ac:spMkLst>
        </pc:spChg>
        <pc:spChg chg="add mod">
          <ac:chgData name="Buzz Krohn" userId="40bb1168-6c3e-4c88-bd20-2693399fe0d4" providerId="ADAL" clId="{7405A94D-1920-48B2-A20A-104D5C1BEF9F}" dt="2025-05-21T18:20:20.845" v="1240" actId="1582"/>
          <ac:spMkLst>
            <pc:docMk/>
            <pc:sldMk cId="2346863826" sldId="281"/>
            <ac:spMk id="11" creationId="{F8DB151C-5C3F-5BCD-D132-FD77A5D3905D}"/>
          </ac:spMkLst>
        </pc:spChg>
        <pc:spChg chg="add mod">
          <ac:chgData name="Buzz Krohn" userId="40bb1168-6c3e-4c88-bd20-2693399fe0d4" providerId="ADAL" clId="{7405A94D-1920-48B2-A20A-104D5C1BEF9F}" dt="2025-05-21T18:24:49.874" v="1354" actId="1582"/>
          <ac:spMkLst>
            <pc:docMk/>
            <pc:sldMk cId="2346863826" sldId="281"/>
            <ac:spMk id="14" creationId="{B0D76C51-B59C-E56A-8308-6D70B63006A8}"/>
          </ac:spMkLst>
        </pc:spChg>
        <pc:picChg chg="add mod">
          <ac:chgData name="Buzz Krohn" userId="40bb1168-6c3e-4c88-bd20-2693399fe0d4" providerId="ADAL" clId="{7405A94D-1920-48B2-A20A-104D5C1BEF9F}" dt="2025-05-21T18:22:13.045" v="1300" actId="14100"/>
          <ac:picMkLst>
            <pc:docMk/>
            <pc:sldMk cId="2346863826" sldId="281"/>
            <ac:picMk id="6" creationId="{000E0D02-ADB7-5731-C19F-8C4ABB15A094}"/>
          </ac:picMkLst>
        </pc:picChg>
        <pc:picChg chg="add del mod">
          <ac:chgData name="Buzz Krohn" userId="40bb1168-6c3e-4c88-bd20-2693399fe0d4" providerId="ADAL" clId="{7405A94D-1920-48B2-A20A-104D5C1BEF9F}" dt="2025-05-21T18:07:15.051" v="991" actId="478"/>
          <ac:picMkLst>
            <pc:docMk/>
            <pc:sldMk cId="2346863826" sldId="281"/>
            <ac:picMk id="8" creationId="{968FDA7F-49A3-9C7C-0812-DFFD051DF27C}"/>
          </ac:picMkLst>
        </pc:picChg>
        <pc:picChg chg="add mod">
          <ac:chgData name="Buzz Krohn" userId="40bb1168-6c3e-4c88-bd20-2693399fe0d4" providerId="ADAL" clId="{7405A94D-1920-48B2-A20A-104D5C1BEF9F}" dt="2025-05-21T18:22:38.223" v="1306" actId="14100"/>
          <ac:picMkLst>
            <pc:docMk/>
            <pc:sldMk cId="2346863826" sldId="281"/>
            <ac:picMk id="10" creationId="{B57CA5DD-798D-E424-18A5-E95717CFE500}"/>
          </ac:picMkLst>
        </pc:picChg>
        <pc:picChg chg="add mod">
          <ac:chgData name="Buzz Krohn" userId="40bb1168-6c3e-4c88-bd20-2693399fe0d4" providerId="ADAL" clId="{7405A94D-1920-48B2-A20A-104D5C1BEF9F}" dt="2025-05-21T18:22:59.723" v="1309" actId="1076"/>
          <ac:picMkLst>
            <pc:docMk/>
            <pc:sldMk cId="2346863826" sldId="281"/>
            <ac:picMk id="13" creationId="{53FA6F19-72AD-4CFB-E1E2-65EDC5CA7543}"/>
          </ac:picMkLst>
        </pc:picChg>
      </pc:sldChg>
      <pc:sldChg chg="addSp delSp modSp mod">
        <pc:chgData name="Buzz Krohn" userId="40bb1168-6c3e-4c88-bd20-2693399fe0d4" providerId="ADAL" clId="{7405A94D-1920-48B2-A20A-104D5C1BEF9F}" dt="2025-05-21T20:08:38.893" v="2156" actId="20577"/>
        <pc:sldMkLst>
          <pc:docMk/>
          <pc:sldMk cId="215235981" sldId="284"/>
        </pc:sldMkLst>
        <pc:spChg chg="mod">
          <ac:chgData name="Buzz Krohn" userId="40bb1168-6c3e-4c88-bd20-2693399fe0d4" providerId="ADAL" clId="{7405A94D-1920-48B2-A20A-104D5C1BEF9F}" dt="2025-05-21T20:08:38.893" v="2156" actId="20577"/>
          <ac:spMkLst>
            <pc:docMk/>
            <pc:sldMk cId="215235981" sldId="284"/>
            <ac:spMk id="2" creationId="{3923BD74-D482-2F08-BD39-4B7860E2EB17}"/>
          </ac:spMkLst>
        </pc:spChg>
        <pc:picChg chg="add del mod">
          <ac:chgData name="Buzz Krohn" userId="40bb1168-6c3e-4c88-bd20-2693399fe0d4" providerId="ADAL" clId="{7405A94D-1920-48B2-A20A-104D5C1BEF9F}" dt="2025-05-21T19:24:56.392" v="1474" actId="478"/>
          <ac:picMkLst>
            <pc:docMk/>
            <pc:sldMk cId="215235981" sldId="284"/>
            <ac:picMk id="4" creationId="{6FB4A152-A5DC-D4AF-233E-62713B3A6E88}"/>
          </ac:picMkLst>
        </pc:picChg>
        <pc:picChg chg="add del mod">
          <ac:chgData name="Buzz Krohn" userId="40bb1168-6c3e-4c88-bd20-2693399fe0d4" providerId="ADAL" clId="{7405A94D-1920-48B2-A20A-104D5C1BEF9F}" dt="2025-05-21T19:28:32.536" v="1478" actId="478"/>
          <ac:picMkLst>
            <pc:docMk/>
            <pc:sldMk cId="215235981" sldId="284"/>
            <ac:picMk id="6" creationId="{F176A540-6545-70DC-E6F4-3CF2AAF9E31C}"/>
          </ac:picMkLst>
        </pc:picChg>
        <pc:picChg chg="add del mod">
          <ac:chgData name="Buzz Krohn" userId="40bb1168-6c3e-4c88-bd20-2693399fe0d4" providerId="ADAL" clId="{7405A94D-1920-48B2-A20A-104D5C1BEF9F}" dt="2025-05-21T20:03:05.351" v="1663" actId="478"/>
          <ac:picMkLst>
            <pc:docMk/>
            <pc:sldMk cId="215235981" sldId="284"/>
            <ac:picMk id="8" creationId="{58E4E533-1DF9-C52C-3E76-74C0B387FC92}"/>
          </ac:picMkLst>
        </pc:picChg>
        <pc:picChg chg="add mod">
          <ac:chgData name="Buzz Krohn" userId="40bb1168-6c3e-4c88-bd20-2693399fe0d4" providerId="ADAL" clId="{7405A94D-1920-48B2-A20A-104D5C1BEF9F}" dt="2025-05-21T20:05:03.234" v="1679" actId="14100"/>
          <ac:picMkLst>
            <pc:docMk/>
            <pc:sldMk cId="215235981" sldId="284"/>
            <ac:picMk id="10" creationId="{C4ECD569-88A0-F574-7AAE-187EBD6C21CC}"/>
          </ac:picMkLst>
        </pc:picChg>
        <pc:picChg chg="del">
          <ac:chgData name="Buzz Krohn" userId="40bb1168-6c3e-4c88-bd20-2693399fe0d4" providerId="ADAL" clId="{7405A94D-1920-48B2-A20A-104D5C1BEF9F}" dt="2025-05-21T19:21:06.222" v="1379" actId="478"/>
          <ac:picMkLst>
            <pc:docMk/>
            <pc:sldMk cId="215235981" sldId="284"/>
            <ac:picMk id="14" creationId="{7419E0D4-2D44-DA09-3A19-A2A04D13E1D5}"/>
          </ac:picMkLst>
        </pc:picChg>
      </pc:sldChg>
      <pc:sldChg chg="modSp del mod">
        <pc:chgData name="Buzz Krohn" userId="40bb1168-6c3e-4c88-bd20-2693399fe0d4" providerId="ADAL" clId="{7405A94D-1920-48B2-A20A-104D5C1BEF9F}" dt="2025-05-22T02:55:26.094" v="2404" actId="47"/>
        <pc:sldMkLst>
          <pc:docMk/>
          <pc:sldMk cId="2841452577" sldId="285"/>
        </pc:sldMkLst>
        <pc:spChg chg="mod">
          <ac:chgData name="Buzz Krohn" userId="40bb1168-6c3e-4c88-bd20-2693399fe0d4" providerId="ADAL" clId="{7405A94D-1920-48B2-A20A-104D5C1BEF9F}" dt="2025-05-21T19:21:34.033" v="1381" actId="6549"/>
          <ac:spMkLst>
            <pc:docMk/>
            <pc:sldMk cId="2841452577" sldId="285"/>
            <ac:spMk id="6" creationId="{796567E4-FD91-47B5-6431-7654A2061C66}"/>
          </ac:spMkLst>
        </pc:spChg>
      </pc:sldChg>
      <pc:sldChg chg="modSp mod">
        <pc:chgData name="Buzz Krohn" userId="40bb1168-6c3e-4c88-bd20-2693399fe0d4" providerId="ADAL" clId="{7405A94D-1920-48B2-A20A-104D5C1BEF9F}" dt="2025-05-22T02:59:33.219" v="2543" actId="115"/>
        <pc:sldMkLst>
          <pc:docMk/>
          <pc:sldMk cId="2849521494" sldId="286"/>
        </pc:sldMkLst>
        <pc:spChg chg="mod">
          <ac:chgData name="Buzz Krohn" userId="40bb1168-6c3e-4c88-bd20-2693399fe0d4" providerId="ADAL" clId="{7405A94D-1920-48B2-A20A-104D5C1BEF9F}" dt="2025-05-22T02:58:18.662" v="2538" actId="20577"/>
          <ac:spMkLst>
            <pc:docMk/>
            <pc:sldMk cId="2849521494" sldId="286"/>
            <ac:spMk id="5" creationId="{452B6A35-6172-AE6D-3CC4-2D9693DDD84E}"/>
          </ac:spMkLst>
        </pc:spChg>
        <pc:spChg chg="mod">
          <ac:chgData name="Buzz Krohn" userId="40bb1168-6c3e-4c88-bd20-2693399fe0d4" providerId="ADAL" clId="{7405A94D-1920-48B2-A20A-104D5C1BEF9F}" dt="2025-05-22T02:59:33.219" v="2543" actId="115"/>
          <ac:spMkLst>
            <pc:docMk/>
            <pc:sldMk cId="2849521494" sldId="286"/>
            <ac:spMk id="6" creationId="{98E04A69-8AE5-B562-CDAC-4473F444F027}"/>
          </ac:spMkLst>
        </pc:spChg>
      </pc:sldChg>
      <pc:sldMasterChg chg="addSp delSp modSp mod">
        <pc:chgData name="Buzz Krohn" userId="40bb1168-6c3e-4c88-bd20-2693399fe0d4" providerId="ADAL" clId="{7405A94D-1920-48B2-A20A-104D5C1BEF9F}" dt="2025-05-20T21:48:13.595" v="69" actId="1076"/>
        <pc:sldMasterMkLst>
          <pc:docMk/>
          <pc:sldMasterMk cId="106598722" sldId="2147483678"/>
        </pc:sldMasterMkLst>
        <pc:picChg chg="add mod">
          <ac:chgData name="Buzz Krohn" userId="40bb1168-6c3e-4c88-bd20-2693399fe0d4" providerId="ADAL" clId="{7405A94D-1920-48B2-A20A-104D5C1BEF9F}" dt="2025-05-20T21:48:13.595" v="69" actId="1076"/>
          <ac:picMkLst>
            <pc:docMk/>
            <pc:sldMasterMk cId="106598722" sldId="2147483678"/>
            <ac:picMk id="16" creationId="{C3C4CE3C-02F0-4CFC-EAFF-699B2256558F}"/>
          </ac:picMkLst>
        </pc:pic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53" tIns="48327" rIns="96653" bIns="48327" rtlCol="0"/>
          <a:lstStyle>
            <a:lvl1pPr algn="r">
              <a:defRPr sz="1200"/>
            </a:lvl1pPr>
          </a:lstStyle>
          <a:p>
            <a:fld id="{87D2C19B-A0AC-4ECC-9615-4C7FFA8DC7AF}" type="datetimeFigureOut">
              <a:rPr lang="en-US" smtClean="0"/>
              <a:t>5/21/2025</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5"/>
            <a:ext cx="3169920" cy="481726"/>
          </a:xfrm>
          <a:prstGeom prst="rect">
            <a:avLst/>
          </a:prstGeom>
        </p:spPr>
        <p:txBody>
          <a:bodyPr vert="horz" lIns="96653" tIns="48327" rIns="96653" bIns="48327" rtlCol="0" anchor="b"/>
          <a:lstStyle>
            <a:lvl1pPr algn="r">
              <a:defRPr sz="1200"/>
            </a:lvl1pPr>
          </a:lstStyle>
          <a:p>
            <a:fld id="{468BF000-D048-497F-8B16-C8EFEF4E185E}" type="slidenum">
              <a:rPr lang="en-US" smtClean="0"/>
              <a:t>‹#›</a:t>
            </a:fld>
            <a:endParaRPr lang="en-US"/>
          </a:p>
        </p:txBody>
      </p:sp>
    </p:spTree>
    <p:extLst>
      <p:ext uri="{BB962C8B-B14F-4D97-AF65-F5344CB8AC3E}">
        <p14:creationId xmlns:p14="http://schemas.microsoft.com/office/powerpoint/2010/main" val="1963960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8BF000-D048-497F-8B16-C8EFEF4E185E}" type="slidenum">
              <a:rPr lang="en-US" smtClean="0"/>
              <a:t>1</a:t>
            </a:fld>
            <a:endParaRPr lang="en-US"/>
          </a:p>
        </p:txBody>
      </p:sp>
    </p:spTree>
    <p:extLst>
      <p:ext uri="{BB962C8B-B14F-4D97-AF65-F5344CB8AC3E}">
        <p14:creationId xmlns:p14="http://schemas.microsoft.com/office/powerpoint/2010/main" val="4078260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68BF000-D048-497F-8B16-C8EFEF4E185E}" type="slidenum">
              <a:rPr lang="en-US" smtClean="0"/>
              <a:t>2</a:t>
            </a:fld>
            <a:endParaRPr lang="en-US"/>
          </a:p>
        </p:txBody>
      </p:sp>
    </p:spTree>
    <p:extLst>
      <p:ext uri="{BB962C8B-B14F-4D97-AF65-F5344CB8AC3E}">
        <p14:creationId xmlns:p14="http://schemas.microsoft.com/office/powerpoint/2010/main" val="795471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8BF000-D048-497F-8B16-C8EFEF4E185E}" type="slidenum">
              <a:rPr lang="en-US" smtClean="0"/>
              <a:t>3</a:t>
            </a:fld>
            <a:endParaRPr lang="en-US"/>
          </a:p>
        </p:txBody>
      </p:sp>
    </p:spTree>
    <p:extLst>
      <p:ext uri="{BB962C8B-B14F-4D97-AF65-F5344CB8AC3E}">
        <p14:creationId xmlns:p14="http://schemas.microsoft.com/office/powerpoint/2010/main" val="3882204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8BF000-D048-497F-8B16-C8EFEF4E185E}" type="slidenum">
              <a:rPr lang="en-US" smtClean="0"/>
              <a:t>4</a:t>
            </a:fld>
            <a:endParaRPr lang="en-US"/>
          </a:p>
        </p:txBody>
      </p:sp>
    </p:spTree>
    <p:extLst>
      <p:ext uri="{BB962C8B-B14F-4D97-AF65-F5344CB8AC3E}">
        <p14:creationId xmlns:p14="http://schemas.microsoft.com/office/powerpoint/2010/main" val="3577224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4929172-4BF7-429F-BA25-7E9D1A4215EE}" type="datetimeFigureOut">
              <a:rPr lang="en-US" smtClean="0"/>
              <a:t>5/21/2025</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14611461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929172-4BF7-429F-BA25-7E9D1A4215EE}" type="datetimeFigureOut">
              <a:rPr lang="en-US" smtClean="0"/>
              <a:t>5/21/2025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139521451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929172-4BF7-429F-BA25-7E9D1A4215EE}"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285075103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929172-4BF7-429F-BA25-7E9D1A4215EE}"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62134659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929172-4BF7-429F-BA25-7E9D1A4215EE}"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36511927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929172-4BF7-429F-BA25-7E9D1A4215EE}"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55884010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929172-4BF7-429F-BA25-7E9D1A4215EE}"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321488863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929172-4BF7-429F-BA25-7E9D1A4215EE}"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414085563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929172-4BF7-429F-BA25-7E9D1A4215EE}"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359254680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bwMode="auto"/>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929172-4BF7-429F-BA25-7E9D1A4215EE}"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101216364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929172-4BF7-429F-BA25-7E9D1A4215EE}"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69737556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4929172-4BF7-429F-BA25-7E9D1A4215EE}" type="datetimeFigureOut">
              <a:rPr lang="en-US" smtClean="0"/>
              <a:t>5/21/2025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41389493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4929172-4BF7-429F-BA25-7E9D1A4215EE}" type="datetimeFigureOut">
              <a:rPr lang="en-US" smtClean="0"/>
              <a:t>5/21/2025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126755582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4929172-4BF7-429F-BA25-7E9D1A4215EE}" type="datetimeFigureOut">
              <a:rPr lang="en-US" smtClean="0"/>
              <a:t>5/21/2025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112132657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929172-4BF7-429F-BA25-7E9D1A4215EE}" type="datetimeFigureOut">
              <a:rPr lang="en-US" smtClean="0"/>
              <a:t>5/21/2025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224086134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929172-4BF7-429F-BA25-7E9D1A4215EE}" type="datetimeFigureOut">
              <a:rPr lang="en-US" smtClean="0"/>
              <a:t>5/21/2025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424520913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929172-4BF7-429F-BA25-7E9D1A4215EE}" type="datetimeFigureOut">
              <a:rPr lang="en-US" smtClean="0"/>
              <a:t>5/21/2025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305532893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4929172-4BF7-429F-BA25-7E9D1A4215EE}" type="datetimeFigureOut">
              <a:rPr lang="en-US" smtClean="0"/>
              <a:t>5/21/2025</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966EA62-41C5-4F9A-A915-5B0BC739C923}" type="slidenum">
              <a:rPr lang="en-US" smtClean="0"/>
              <a:t>‹#›</a:t>
            </a:fld>
            <a:endParaRPr lang="en-US"/>
          </a:p>
        </p:txBody>
      </p:sp>
      <p:pic>
        <p:nvPicPr>
          <p:cNvPr id="17" name="Picture 16" descr="A picture containing font, text, logo, graphics&#10;&#10;Description automatically generated">
            <a:extLst>
              <a:ext uri="{FF2B5EF4-FFF2-40B4-BE49-F238E27FC236}">
                <a16:creationId xmlns:a16="http://schemas.microsoft.com/office/drawing/2014/main" id="{32269FF4-DE66-0928-F3A0-2857F5A4C2B0}"/>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5014767" y="6066794"/>
            <a:ext cx="1786367" cy="655001"/>
          </a:xfrm>
          <a:prstGeom prst="rect">
            <a:avLst/>
          </a:prstGeom>
          <a:ln w="38100">
            <a:solidFill>
              <a:srgbClr val="002060"/>
            </a:solidFill>
          </a:ln>
        </p:spPr>
      </p:pic>
      <p:pic>
        <p:nvPicPr>
          <p:cNvPr id="16" name="Picture 15" descr="A green and black logo with yellow text&#10;&#10;AI-generated content may be incorrect.">
            <a:extLst>
              <a:ext uri="{FF2B5EF4-FFF2-40B4-BE49-F238E27FC236}">
                <a16:creationId xmlns:a16="http://schemas.microsoft.com/office/drawing/2014/main" id="{C3C4CE3C-02F0-4CFC-EAFF-699B2256558F}"/>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10401521" y="316194"/>
            <a:ext cx="1501211" cy="1501211"/>
          </a:xfrm>
          <a:prstGeom prst="rect">
            <a:avLst/>
          </a:prstGeom>
        </p:spPr>
      </p:pic>
    </p:spTree>
    <p:extLst>
      <p:ext uri="{BB962C8B-B14F-4D97-AF65-F5344CB8AC3E}">
        <p14:creationId xmlns:p14="http://schemas.microsoft.com/office/powerpoint/2010/main" val="10659872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7.emf"/><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6214A-84FE-AC51-9190-5DC67CD739D5}"/>
              </a:ext>
            </a:extLst>
          </p:cNvPr>
          <p:cNvSpPr>
            <a:spLocks noGrp="1"/>
          </p:cNvSpPr>
          <p:nvPr>
            <p:ph type="ctrTitle"/>
          </p:nvPr>
        </p:nvSpPr>
        <p:spPr>
          <a:xfrm>
            <a:off x="2249424" y="768095"/>
            <a:ext cx="9253598" cy="2730885"/>
          </a:xfrm>
        </p:spPr>
        <p:txBody>
          <a:bodyPr>
            <a:normAutofit fontScale="90000"/>
          </a:bodyPr>
          <a:lstStyle/>
          <a:p>
            <a:r>
              <a:rPr lang="en-US" dirty="0">
                <a:latin typeface="Times New Roman" panose="02020603050405020304" pitchFamily="18" charset="0"/>
                <a:cs typeface="Times New Roman" panose="02020603050405020304" pitchFamily="18" charset="0"/>
              </a:rPr>
              <a:t>City of Greenfield, Indiana</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r>
              <a:rPr lang="en-US" sz="4400" dirty="0">
                <a:latin typeface="Times New Roman" panose="02020603050405020304" pitchFamily="18" charset="0"/>
                <a:cs typeface="Times New Roman" panose="02020603050405020304" pitchFamily="18" charset="0"/>
              </a:rPr>
              <a:t>2025 Proposed </a:t>
            </a:r>
            <a:r>
              <a:rPr lang="en-US" sz="4400" dirty="0" err="1">
                <a:latin typeface="Times New Roman" panose="02020603050405020304" pitchFamily="18" charset="0"/>
                <a:cs typeface="Times New Roman" panose="02020603050405020304" pitchFamily="18" charset="0"/>
              </a:rPr>
              <a:t>Dtn</a:t>
            </a:r>
            <a:r>
              <a:rPr lang="en-US" sz="4400" dirty="0">
                <a:latin typeface="Times New Roman" panose="02020603050405020304" pitchFamily="18" charset="0"/>
                <a:cs typeface="Times New Roman" panose="02020603050405020304" pitchFamily="18" charset="0"/>
              </a:rPr>
              <a:t> Redevelopment Project</a:t>
            </a:r>
            <a:br>
              <a:rPr lang="en-US" sz="4400" dirty="0">
                <a:latin typeface="Times New Roman" panose="02020603050405020304" pitchFamily="18" charset="0"/>
                <a:cs typeface="Times New Roman" panose="02020603050405020304" pitchFamily="18" charset="0"/>
              </a:rPr>
            </a:br>
            <a:r>
              <a:rPr lang="en-US" sz="2700" b="1" i="1" dirty="0">
                <a:latin typeface="Times New Roman" panose="02020603050405020304" pitchFamily="18" charset="0"/>
                <a:cs typeface="Times New Roman" panose="02020603050405020304" pitchFamily="18" charset="0"/>
              </a:rPr>
              <a:t>Projected TIF Cash Flows –Proposed Project</a:t>
            </a:r>
            <a:endParaRPr lang="en-US" sz="44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6AB1A020-2D7D-CBFA-589C-5253D5B096D6}"/>
              </a:ext>
            </a:extLst>
          </p:cNvPr>
          <p:cNvSpPr>
            <a:spLocks noGrp="1"/>
          </p:cNvSpPr>
          <p:nvPr>
            <p:ph type="subTitle" idx="1"/>
          </p:nvPr>
        </p:nvSpPr>
        <p:spPr>
          <a:xfrm>
            <a:off x="1994219" y="3598253"/>
            <a:ext cx="4900954" cy="2352775"/>
          </a:xfrm>
        </p:spPr>
        <p:txBody>
          <a:bodyPr>
            <a:normAutofit/>
          </a:bodyPr>
          <a:lstStyle/>
          <a:p>
            <a:r>
              <a:rPr lang="en-US" dirty="0">
                <a:latin typeface="Times New Roman" panose="02020603050405020304" pitchFamily="18" charset="0"/>
                <a:cs typeface="Times New Roman" panose="02020603050405020304" pitchFamily="18" charset="0"/>
              </a:rPr>
              <a:t>Otto “Buzz” Krohn, Executive Partner</a:t>
            </a:r>
          </a:p>
          <a:p>
            <a:r>
              <a:rPr lang="en-US" dirty="0">
                <a:latin typeface="Times New Roman" panose="02020603050405020304" pitchFamily="18" charset="0"/>
                <a:cs typeface="Times New Roman" panose="02020603050405020304" pitchFamily="18" charset="0"/>
              </a:rPr>
              <a:t>May 28, 2025</a:t>
            </a:r>
          </a:p>
          <a:p>
            <a:endParaRPr lang="en-US" dirty="0"/>
          </a:p>
        </p:txBody>
      </p:sp>
      <p:pic>
        <p:nvPicPr>
          <p:cNvPr id="5" name="Picture 4" descr="A close up of a logo&#10;&#10;Description automatically generated with low confidence">
            <a:extLst>
              <a:ext uri="{FF2B5EF4-FFF2-40B4-BE49-F238E27FC236}">
                <a16:creationId xmlns:a16="http://schemas.microsoft.com/office/drawing/2014/main" id="{8773B464-F1F4-0D63-FB74-763CD7F679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5539" y="3803736"/>
            <a:ext cx="4717577" cy="2421689"/>
          </a:xfrm>
          <a:prstGeom prst="rect">
            <a:avLst/>
          </a:prstGeom>
          <a:ln w="38100">
            <a:solidFill>
              <a:srgbClr val="002060"/>
            </a:solidFill>
          </a:ln>
        </p:spPr>
      </p:pic>
      <p:pic>
        <p:nvPicPr>
          <p:cNvPr id="6" name="Picture 5" descr="A green and black logo with yellow text&#10;&#10;AI-generated content may be incorrect.">
            <a:extLst>
              <a:ext uri="{FF2B5EF4-FFF2-40B4-BE49-F238E27FC236}">
                <a16:creationId xmlns:a16="http://schemas.microsoft.com/office/drawing/2014/main" id="{13C20F01-0763-C804-072D-283C82C332B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649" y="4889258"/>
            <a:ext cx="1778951" cy="1778951"/>
          </a:xfrm>
          <a:prstGeom prst="rect">
            <a:avLst/>
          </a:prstGeom>
          <a:ln w="38100">
            <a:solidFill>
              <a:schemeClr val="tx1"/>
            </a:solidFill>
          </a:ln>
        </p:spPr>
      </p:pic>
    </p:spTree>
    <p:extLst>
      <p:ext uri="{BB962C8B-B14F-4D97-AF65-F5344CB8AC3E}">
        <p14:creationId xmlns:p14="http://schemas.microsoft.com/office/powerpoint/2010/main" val="368370728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91B44-F33A-D9A5-BC51-2ADABBF20386}"/>
              </a:ext>
            </a:extLst>
          </p:cNvPr>
          <p:cNvSpPr>
            <a:spLocks noGrp="1"/>
          </p:cNvSpPr>
          <p:nvPr>
            <p:ph type="title"/>
          </p:nvPr>
        </p:nvSpPr>
        <p:spPr>
          <a:xfrm>
            <a:off x="1484310" y="421284"/>
            <a:ext cx="10018713" cy="1291031"/>
          </a:xfrm>
        </p:spPr>
        <p:txBody>
          <a:bodyPr>
            <a:normAutofit/>
          </a:bodyPr>
          <a:lstStyle/>
          <a:p>
            <a:r>
              <a:rPr lang="en-US" b="1" u="sng" dirty="0">
                <a:latin typeface="Times New Roman" panose="02020603050405020304" pitchFamily="18" charset="0"/>
                <a:cs typeface="Times New Roman" panose="02020603050405020304" pitchFamily="18" charset="0"/>
              </a:rPr>
              <a:t>Proposed Projects</a:t>
            </a:r>
          </a:p>
        </p:txBody>
      </p:sp>
      <p:sp>
        <p:nvSpPr>
          <p:cNvPr id="3" name="Content Placeholder 2">
            <a:extLst>
              <a:ext uri="{FF2B5EF4-FFF2-40B4-BE49-F238E27FC236}">
                <a16:creationId xmlns:a16="http://schemas.microsoft.com/office/drawing/2014/main" id="{2DB31647-4D23-8DB7-54AE-09D83E3BE218}"/>
              </a:ext>
            </a:extLst>
          </p:cNvPr>
          <p:cNvSpPr>
            <a:spLocks noGrp="1"/>
          </p:cNvSpPr>
          <p:nvPr>
            <p:ph sz="half" idx="1"/>
          </p:nvPr>
        </p:nvSpPr>
        <p:spPr>
          <a:xfrm>
            <a:off x="1447551" y="1543050"/>
            <a:ext cx="4895055" cy="4597399"/>
          </a:xfrm>
        </p:spPr>
        <p:txBody>
          <a:bodyPr>
            <a:noAutofit/>
          </a:bodyPr>
          <a:lstStyle/>
          <a:p>
            <a:pPr marL="0" indent="0" algn="ctr">
              <a:buNone/>
            </a:pPr>
            <a:r>
              <a:rPr lang="en-US" b="1" u="sng" dirty="0">
                <a:latin typeface="Times New Roman" panose="02020603050405020304" pitchFamily="18" charset="0"/>
                <a:cs typeface="Times New Roman" panose="02020603050405020304" pitchFamily="18" charset="0"/>
              </a:rPr>
              <a:t>CITY TIF PROJECT</a:t>
            </a:r>
          </a:p>
          <a:p>
            <a:pPr marL="0" indent="0" algn="ctr">
              <a:buNone/>
            </a:pPr>
            <a:endParaRPr lang="en-US" b="1" u="sng"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PARKING GARAGE – EST. $10.5M</a:t>
            </a:r>
          </a:p>
          <a:p>
            <a:r>
              <a:rPr lang="en-US" b="1" dirty="0">
                <a:latin typeface="Times New Roman" panose="02020603050405020304" pitchFamily="18" charset="0"/>
                <a:cs typeface="Times New Roman" panose="02020603050405020304" pitchFamily="18" charset="0"/>
              </a:rPr>
              <a:t>350 PARKING SPACES – 3 STORIES</a:t>
            </a:r>
          </a:p>
          <a:p>
            <a:r>
              <a:rPr lang="en-US" b="1" dirty="0">
                <a:latin typeface="Times New Roman" panose="02020603050405020304" pitchFamily="18" charset="0"/>
                <a:cs typeface="Times New Roman" panose="02020603050405020304" pitchFamily="18" charset="0"/>
              </a:rPr>
              <a:t>APPROX. 80 SPACES FOR MIXED USE</a:t>
            </a:r>
          </a:p>
          <a:p>
            <a:r>
              <a:rPr lang="en-US" b="1" dirty="0">
                <a:latin typeface="Times New Roman" panose="02020603050405020304" pitchFamily="18" charset="0"/>
                <a:cs typeface="Times New Roman" panose="02020603050405020304" pitchFamily="18" charset="0"/>
              </a:rPr>
              <a:t>REMAINING 270 SPACES FOR PUBLIC</a:t>
            </a:r>
          </a:p>
          <a:p>
            <a:r>
              <a:rPr lang="en-US" b="1" dirty="0">
                <a:latin typeface="Times New Roman" panose="02020603050405020304" pitchFamily="18" charset="0"/>
                <a:cs typeface="Times New Roman" panose="02020603050405020304" pitchFamily="18" charset="0"/>
              </a:rPr>
              <a:t>PROPOSING LAND SWAPS THRU RDC</a:t>
            </a:r>
          </a:p>
          <a:p>
            <a:r>
              <a:rPr lang="en-US" b="1" dirty="0">
                <a:latin typeface="Times New Roman" panose="02020603050405020304" pitchFamily="18" charset="0"/>
                <a:cs typeface="Times New Roman" panose="02020603050405020304" pitchFamily="18" charset="0"/>
              </a:rPr>
              <a:t>PLAN TO ISSUE TAXABLE &amp; EXEMPT TIF BONDS TO FUND GARAGE</a:t>
            </a:r>
          </a:p>
          <a:p>
            <a:r>
              <a:rPr lang="en-US" b="1" dirty="0">
                <a:latin typeface="Times New Roman" panose="02020603050405020304" pitchFamily="18" charset="0"/>
                <a:cs typeface="Times New Roman" panose="02020603050405020304" pitchFamily="18" charset="0"/>
              </a:rPr>
              <a:t>MAY WANT UPGRADED FAÇADE ALONG SOUTH STREET (UP TO $11.5M TIF BOND PARAMETER)</a:t>
            </a:r>
          </a:p>
        </p:txBody>
      </p:sp>
      <p:sp>
        <p:nvSpPr>
          <p:cNvPr id="4" name="Content Placeholder 3">
            <a:extLst>
              <a:ext uri="{FF2B5EF4-FFF2-40B4-BE49-F238E27FC236}">
                <a16:creationId xmlns:a16="http://schemas.microsoft.com/office/drawing/2014/main" id="{EE2647D4-3293-2E8C-4098-972AD61670D0}"/>
              </a:ext>
            </a:extLst>
          </p:cNvPr>
          <p:cNvSpPr>
            <a:spLocks noGrp="1"/>
          </p:cNvSpPr>
          <p:nvPr>
            <p:ph sz="half" idx="2"/>
          </p:nvPr>
        </p:nvSpPr>
        <p:spPr>
          <a:xfrm>
            <a:off x="6493666" y="2232263"/>
            <a:ext cx="4895056" cy="3815361"/>
          </a:xfrm>
        </p:spPr>
        <p:txBody>
          <a:bodyPr>
            <a:noAutofit/>
          </a:bodyPr>
          <a:lstStyle/>
          <a:p>
            <a:pPr marL="0" indent="0" algn="ctr">
              <a:buNone/>
            </a:pPr>
            <a:r>
              <a:rPr lang="en-US" b="1" u="sng" dirty="0">
                <a:latin typeface="Times New Roman" panose="02020603050405020304" pitchFamily="18" charset="0"/>
                <a:cs typeface="Times New Roman" panose="02020603050405020304" pitchFamily="18" charset="0"/>
              </a:rPr>
              <a:t>DEVELOPER TIF PROJECT</a:t>
            </a:r>
          </a:p>
          <a:p>
            <a:pPr marL="0" indent="0" algn="ctr">
              <a:buNone/>
            </a:pPr>
            <a:endParaRPr lang="en-US" b="1" u="sng"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150 “CLASS A” APARTMENTS</a:t>
            </a:r>
          </a:p>
          <a:p>
            <a:r>
              <a:rPr lang="en-US" b="1" dirty="0">
                <a:latin typeface="Times New Roman" panose="02020603050405020304" pitchFamily="18" charset="0"/>
                <a:cs typeface="Times New Roman" panose="02020603050405020304" pitchFamily="18" charset="0"/>
              </a:rPr>
              <a:t>16,500 SQ. FT. OF RETAIL / MIXED USE</a:t>
            </a:r>
          </a:p>
          <a:p>
            <a:r>
              <a:rPr lang="en-US" b="1" dirty="0">
                <a:latin typeface="Times New Roman" panose="02020603050405020304" pitchFamily="18" charset="0"/>
                <a:cs typeface="Times New Roman" panose="02020603050405020304" pitchFamily="18" charset="0"/>
              </a:rPr>
              <a:t>ON BOTH SIDES OF PENNSY TRAIL</a:t>
            </a:r>
          </a:p>
          <a:p>
            <a:r>
              <a:rPr lang="en-US" b="1" dirty="0">
                <a:latin typeface="Times New Roman" panose="02020603050405020304" pitchFamily="18" charset="0"/>
                <a:cs typeface="Times New Roman" panose="02020603050405020304" pitchFamily="18" charset="0"/>
              </a:rPr>
              <a:t>RENT APPROX. 80 PARKING SPACES</a:t>
            </a:r>
          </a:p>
          <a:p>
            <a:r>
              <a:rPr lang="en-US" b="1" dirty="0">
                <a:latin typeface="Times New Roman" panose="02020603050405020304" pitchFamily="18" charset="0"/>
                <a:cs typeface="Times New Roman" panose="02020603050405020304" pitchFamily="18" charset="0"/>
              </a:rPr>
              <a:t>APARTMENTS WILL SERVE AS FAÇADE ALONG S. PENNSYLVANIA ST &amp; THE PENNSY TRAIL</a:t>
            </a:r>
          </a:p>
          <a:p>
            <a:r>
              <a:rPr lang="en-US" b="1" dirty="0">
                <a:latin typeface="Times New Roman" panose="02020603050405020304" pitchFamily="18" charset="0"/>
                <a:cs typeface="Times New Roman" panose="02020603050405020304" pitchFamily="18" charset="0"/>
              </a:rPr>
              <a:t>EST. INVESTMENT APPROX. $40M (INCLUDING READI GRANT &amp; PROPOSED TIF INCENTIVE FROM TRG PROJECT)</a:t>
            </a:r>
          </a:p>
          <a:p>
            <a:endParaRPr lang="en-US" dirty="0"/>
          </a:p>
        </p:txBody>
      </p:sp>
    </p:spTree>
    <p:extLst>
      <p:ext uri="{BB962C8B-B14F-4D97-AF65-F5344CB8AC3E}">
        <p14:creationId xmlns:p14="http://schemas.microsoft.com/office/powerpoint/2010/main" val="160691560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91B44-F33A-D9A5-BC51-2ADABBF20386}"/>
              </a:ext>
            </a:extLst>
          </p:cNvPr>
          <p:cNvSpPr>
            <a:spLocks noGrp="1"/>
          </p:cNvSpPr>
          <p:nvPr>
            <p:ph type="title"/>
          </p:nvPr>
        </p:nvSpPr>
        <p:spPr>
          <a:xfrm>
            <a:off x="1123403" y="275626"/>
            <a:ext cx="10018713" cy="662710"/>
          </a:xfrm>
        </p:spPr>
        <p:txBody>
          <a:bodyPr>
            <a:normAutofit fontScale="90000"/>
          </a:bodyPr>
          <a:lstStyle/>
          <a:p>
            <a:r>
              <a:rPr lang="en-US" b="1" u="sng" dirty="0">
                <a:latin typeface="Times New Roman" panose="02020603050405020304" pitchFamily="18" charset="0"/>
                <a:cs typeface="Times New Roman" panose="02020603050405020304" pitchFamily="18" charset="0"/>
              </a:rPr>
              <a:t>12-31-2024 TIF CASH &amp; INVESTMENTS</a:t>
            </a:r>
            <a:br>
              <a:rPr lang="en-US" b="1" u="sng" dirty="0">
                <a:latin typeface="Times New Roman" panose="02020603050405020304" pitchFamily="18" charset="0"/>
                <a:cs typeface="Times New Roman" panose="02020603050405020304" pitchFamily="18" charset="0"/>
              </a:rPr>
            </a:br>
            <a:r>
              <a:rPr lang="en-US" sz="2000" b="1" i="1" dirty="0">
                <a:solidFill>
                  <a:srgbClr val="C00000"/>
                </a:solidFill>
                <a:latin typeface="Times New Roman" panose="02020603050405020304" pitchFamily="18" charset="0"/>
                <a:cs typeface="Times New Roman" panose="02020603050405020304" pitchFamily="18" charset="0"/>
              </a:rPr>
              <a:t>2024 TIF COLLECTIONS VS 2025 TIF BILLING ABSTRACT</a:t>
            </a:r>
            <a:endParaRPr lang="en-US" sz="2000" b="1" i="1" u="sng" dirty="0">
              <a:solidFill>
                <a:srgbClr val="C000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60B0FF26-2C9C-9F8F-5188-612D6FB519EC}"/>
              </a:ext>
            </a:extLst>
          </p:cNvPr>
          <p:cNvSpPr txBox="1"/>
          <p:nvPr/>
        </p:nvSpPr>
        <p:spPr>
          <a:xfrm>
            <a:off x="1842585" y="3687171"/>
            <a:ext cx="8395807" cy="646331"/>
          </a:xfrm>
          <a:prstGeom prst="rect">
            <a:avLst/>
          </a:prstGeom>
          <a:solidFill>
            <a:schemeClr val="bg1"/>
          </a:solidFill>
          <a:ln w="28575">
            <a:solidFill>
              <a:schemeClr val="tx1"/>
            </a:solidFill>
          </a:ln>
        </p:spPr>
        <p:txBody>
          <a:bodyPr wrap="square" rtlCol="0">
            <a:spAutoFit/>
          </a:bodyPr>
          <a:lstStyle/>
          <a:p>
            <a:r>
              <a:rPr lang="en-US" b="1" dirty="0">
                <a:latin typeface="Times New Roman" panose="02020603050405020304" pitchFamily="18" charset="0"/>
                <a:cs typeface="Times New Roman" panose="02020603050405020304" pitchFamily="18" charset="0"/>
              </a:rPr>
              <a:t>2024 Total Existing TIF Areas Collections in 2024 = $4.1M Collected in 2024</a:t>
            </a:r>
          </a:p>
          <a:p>
            <a:r>
              <a:rPr lang="en-US" b="1" dirty="0">
                <a:latin typeface="Times New Roman" panose="02020603050405020304" pitchFamily="18" charset="0"/>
                <a:cs typeface="Times New Roman" panose="02020603050405020304" pitchFamily="18" charset="0"/>
              </a:rPr>
              <a:t>2025 Projected TIF Revenues – Based upon Abstract Billing  $4.9M  </a:t>
            </a:r>
            <a:r>
              <a:rPr lang="en-US" sz="1600" b="1" dirty="0">
                <a:solidFill>
                  <a:srgbClr val="C00000"/>
                </a:solidFill>
                <a:highlight>
                  <a:srgbClr val="FFFF00"/>
                </a:highlight>
                <a:latin typeface="Times New Roman" panose="02020603050405020304" pitchFamily="18" charset="0"/>
                <a:cs typeface="Times New Roman" panose="02020603050405020304" pitchFamily="18" charset="0"/>
              </a:rPr>
              <a:t>($0.8M Increase)</a:t>
            </a:r>
            <a:endParaRPr lang="en-US" b="1" dirty="0">
              <a:solidFill>
                <a:srgbClr val="C00000"/>
              </a:solidFill>
              <a:highlight>
                <a:srgbClr val="FFFF00"/>
              </a:highlight>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000E0D02-ADB7-5731-C19F-8C4ABB15A094}"/>
              </a:ext>
            </a:extLst>
          </p:cNvPr>
          <p:cNvPicPr>
            <a:picLocks noChangeAspect="1"/>
          </p:cNvPicPr>
          <p:nvPr/>
        </p:nvPicPr>
        <p:blipFill>
          <a:blip r:embed="rId3"/>
          <a:stretch>
            <a:fillRect/>
          </a:stretch>
        </p:blipFill>
        <p:spPr>
          <a:xfrm>
            <a:off x="1921648" y="1355518"/>
            <a:ext cx="8229599" cy="1109027"/>
          </a:xfrm>
          <a:prstGeom prst="rect">
            <a:avLst/>
          </a:prstGeom>
          <a:solidFill>
            <a:schemeClr val="bg1"/>
          </a:solidFill>
          <a:ln w="28575">
            <a:solidFill>
              <a:schemeClr val="tx1"/>
            </a:solidFill>
          </a:ln>
        </p:spPr>
      </p:pic>
      <p:pic>
        <p:nvPicPr>
          <p:cNvPr id="10" name="Picture 9" descr="A yellow and black rectangular object with black text&#10;&#10;AI-generated content may be incorrect.">
            <a:extLst>
              <a:ext uri="{FF2B5EF4-FFF2-40B4-BE49-F238E27FC236}">
                <a16:creationId xmlns:a16="http://schemas.microsoft.com/office/drawing/2014/main" id="{B57CA5DD-798D-E424-18A5-E95717CFE5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42585" y="4494845"/>
            <a:ext cx="8363642" cy="1474569"/>
          </a:xfrm>
          <a:prstGeom prst="rect">
            <a:avLst/>
          </a:prstGeom>
          <a:ln w="28575">
            <a:solidFill>
              <a:schemeClr val="tx1"/>
            </a:solidFill>
          </a:ln>
        </p:spPr>
      </p:pic>
      <p:sp>
        <p:nvSpPr>
          <p:cNvPr id="11" name="TextBox 10">
            <a:extLst>
              <a:ext uri="{FF2B5EF4-FFF2-40B4-BE49-F238E27FC236}">
                <a16:creationId xmlns:a16="http://schemas.microsoft.com/office/drawing/2014/main" id="{F8DB151C-5C3F-5BCD-D132-FD77A5D3905D}"/>
              </a:ext>
            </a:extLst>
          </p:cNvPr>
          <p:cNvSpPr txBox="1"/>
          <p:nvPr/>
        </p:nvSpPr>
        <p:spPr>
          <a:xfrm>
            <a:off x="4323871" y="4594975"/>
            <a:ext cx="5791201" cy="338554"/>
          </a:xfrm>
          <a:prstGeom prst="rect">
            <a:avLst/>
          </a:prstGeom>
          <a:noFill/>
          <a:ln w="19050">
            <a:solidFill>
              <a:schemeClr val="tx1"/>
            </a:solidFill>
          </a:ln>
        </p:spPr>
        <p:txBody>
          <a:bodyPr wrap="none" rtlCol="0">
            <a:spAutoFit/>
          </a:bodyPr>
          <a:lstStyle/>
          <a:p>
            <a:r>
              <a:rPr lang="en-US" sz="1600" b="1" dirty="0">
                <a:solidFill>
                  <a:srgbClr val="C00000"/>
                </a:solidFill>
                <a:highlight>
                  <a:srgbClr val="FFFF00"/>
                </a:highlight>
                <a:latin typeface="Times New Roman" panose="02020603050405020304" pitchFamily="18" charset="0"/>
                <a:cs typeface="Times New Roman" panose="02020603050405020304" pitchFamily="18" charset="0"/>
              </a:rPr>
              <a:t>2025 TIF BILLING ABSTRACT FROM HANCOCK COUNTY</a:t>
            </a:r>
          </a:p>
        </p:txBody>
      </p:sp>
      <p:pic>
        <p:nvPicPr>
          <p:cNvPr id="13" name="Picture 12">
            <a:extLst>
              <a:ext uri="{FF2B5EF4-FFF2-40B4-BE49-F238E27FC236}">
                <a16:creationId xmlns:a16="http://schemas.microsoft.com/office/drawing/2014/main" id="{53FA6F19-72AD-4CFB-E1E2-65EDC5CA7543}"/>
              </a:ext>
            </a:extLst>
          </p:cNvPr>
          <p:cNvPicPr>
            <a:picLocks noChangeAspect="1"/>
          </p:cNvPicPr>
          <p:nvPr/>
        </p:nvPicPr>
        <p:blipFill>
          <a:blip r:embed="rId5"/>
          <a:stretch>
            <a:fillRect/>
          </a:stretch>
        </p:blipFill>
        <p:spPr>
          <a:xfrm>
            <a:off x="1896265" y="2655364"/>
            <a:ext cx="8254982" cy="870464"/>
          </a:xfrm>
          <a:prstGeom prst="rect">
            <a:avLst/>
          </a:prstGeom>
          <a:ln w="28575">
            <a:solidFill>
              <a:schemeClr val="tx1"/>
            </a:solidFill>
          </a:ln>
        </p:spPr>
      </p:pic>
      <p:sp>
        <p:nvSpPr>
          <p:cNvPr id="14" name="TextBox 13">
            <a:extLst>
              <a:ext uri="{FF2B5EF4-FFF2-40B4-BE49-F238E27FC236}">
                <a16:creationId xmlns:a16="http://schemas.microsoft.com/office/drawing/2014/main" id="{B0D76C51-B59C-E56A-8308-6D70B63006A8}"/>
              </a:ext>
            </a:extLst>
          </p:cNvPr>
          <p:cNvSpPr txBox="1"/>
          <p:nvPr/>
        </p:nvSpPr>
        <p:spPr>
          <a:xfrm>
            <a:off x="447942" y="1480612"/>
            <a:ext cx="1350922" cy="923330"/>
          </a:xfrm>
          <a:prstGeom prst="rect">
            <a:avLst/>
          </a:prstGeom>
          <a:solidFill>
            <a:schemeClr val="bg1"/>
          </a:solidFill>
          <a:ln w="38100">
            <a:solidFill>
              <a:schemeClr val="tx1"/>
            </a:solidFill>
          </a:ln>
        </p:spPr>
        <p:txBody>
          <a:bodyPr wrap="square" rtlCol="0">
            <a:spAutoFit/>
          </a:bodyPr>
          <a:lstStyle/>
          <a:p>
            <a:r>
              <a:rPr lang="en-US" b="1" dirty="0">
                <a:solidFill>
                  <a:srgbClr val="C00000"/>
                </a:solidFill>
                <a:latin typeface="Times New Roman" panose="02020603050405020304" pitchFamily="18" charset="0"/>
                <a:cs typeface="Times New Roman" panose="02020603050405020304" pitchFamily="18" charset="0"/>
              </a:rPr>
              <a:t>Minus $4M</a:t>
            </a:r>
          </a:p>
          <a:p>
            <a:r>
              <a:rPr lang="en-US" b="1" dirty="0">
                <a:solidFill>
                  <a:srgbClr val="C00000"/>
                </a:solidFill>
                <a:latin typeface="Times New Roman" panose="02020603050405020304" pitchFamily="18" charset="0"/>
                <a:cs typeface="Times New Roman" panose="02020603050405020304" pitchFamily="18" charset="0"/>
              </a:rPr>
              <a:t>Road </a:t>
            </a:r>
            <a:r>
              <a:rPr lang="en-US" b="1" dirty="0" err="1">
                <a:solidFill>
                  <a:srgbClr val="C00000"/>
                </a:solidFill>
                <a:latin typeface="Times New Roman" panose="02020603050405020304" pitchFamily="18" charset="0"/>
                <a:cs typeface="Times New Roman" panose="02020603050405020304" pitchFamily="18" charset="0"/>
              </a:rPr>
              <a:t>Pmt</a:t>
            </a:r>
            <a:r>
              <a:rPr lang="en-US" b="1" dirty="0">
                <a:solidFill>
                  <a:srgbClr val="C00000"/>
                </a:solidFill>
                <a:latin typeface="Times New Roman" panose="02020603050405020304" pitchFamily="18" charset="0"/>
                <a:cs typeface="Times New Roman" panose="02020603050405020304" pitchFamily="18" charset="0"/>
              </a:rPr>
              <a:t> in 2025</a:t>
            </a:r>
          </a:p>
        </p:txBody>
      </p:sp>
    </p:spTree>
    <p:extLst>
      <p:ext uri="{BB962C8B-B14F-4D97-AF65-F5344CB8AC3E}">
        <p14:creationId xmlns:p14="http://schemas.microsoft.com/office/powerpoint/2010/main" val="234686382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9059F6-BCC6-DB11-390C-3BBD666997A7}"/>
              </a:ext>
            </a:extLst>
          </p:cNvPr>
          <p:cNvSpPr>
            <a:spLocks noGrp="1"/>
          </p:cNvSpPr>
          <p:nvPr>
            <p:ph type="title"/>
          </p:nvPr>
        </p:nvSpPr>
        <p:spPr>
          <a:xfrm>
            <a:off x="8257170" y="2047966"/>
            <a:ext cx="3804639" cy="3038671"/>
          </a:xfrm>
        </p:spPr>
        <p:txBody>
          <a:bodyPr>
            <a:normAutofit fontScale="90000"/>
          </a:bodyPr>
          <a:lstStyle/>
          <a:p>
            <a:pPr algn="l"/>
            <a:r>
              <a:rPr lang="en-US" sz="2000" b="1" dirty="0">
                <a:latin typeface="Times New Roman" panose="02020603050405020304" pitchFamily="18" charset="0"/>
                <a:cs typeface="Times New Roman" panose="02020603050405020304" pitchFamily="18" charset="0"/>
              </a:rPr>
              <a:t>PROPOSED PARKING GARAGE TIF BOND ISSUE ILLUSTRATION OF BLENDED INTEREST RATE FOR EXEMPT AND TAXABLE TIF BOND ISSUE</a:t>
            </a:r>
            <a:br>
              <a:rPr lang="en-US" sz="2000" b="1" dirty="0">
                <a:latin typeface="Times New Roman" panose="02020603050405020304" pitchFamily="18" charset="0"/>
                <a:cs typeface="Times New Roman" panose="02020603050405020304" pitchFamily="18" charset="0"/>
              </a:rPr>
            </a:b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TIF CASH FLOW PRO FORMA WILL BE A HANDOUT - TO BE DISTRIBUTED TO RDC / EDC / CITY COUNCIL</a:t>
            </a:r>
          </a:p>
        </p:txBody>
      </p:sp>
      <p:pic>
        <p:nvPicPr>
          <p:cNvPr id="9" name="Picture 8">
            <a:extLst>
              <a:ext uri="{FF2B5EF4-FFF2-40B4-BE49-F238E27FC236}">
                <a16:creationId xmlns:a16="http://schemas.microsoft.com/office/drawing/2014/main" id="{8573EC5B-FADB-D580-D8AC-4BA70E4A09F6}"/>
              </a:ext>
            </a:extLst>
          </p:cNvPr>
          <p:cNvPicPr>
            <a:picLocks noChangeAspect="1"/>
          </p:cNvPicPr>
          <p:nvPr/>
        </p:nvPicPr>
        <p:blipFill>
          <a:blip r:embed="rId3"/>
          <a:stretch>
            <a:fillRect/>
          </a:stretch>
        </p:blipFill>
        <p:spPr>
          <a:xfrm>
            <a:off x="1028700" y="228711"/>
            <a:ext cx="7079649" cy="6585635"/>
          </a:xfrm>
          <a:prstGeom prst="rect">
            <a:avLst/>
          </a:prstGeom>
          <a:solidFill>
            <a:schemeClr val="bg1"/>
          </a:solidFill>
          <a:ln w="38100">
            <a:solidFill>
              <a:schemeClr val="tx1"/>
            </a:solidFill>
          </a:ln>
        </p:spPr>
      </p:pic>
    </p:spTree>
    <p:extLst>
      <p:ext uri="{BB962C8B-B14F-4D97-AF65-F5344CB8AC3E}">
        <p14:creationId xmlns:p14="http://schemas.microsoft.com/office/powerpoint/2010/main" val="213065702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3BD74-D482-2F08-BD39-4B7860E2EB17}"/>
              </a:ext>
            </a:extLst>
          </p:cNvPr>
          <p:cNvSpPr>
            <a:spLocks noGrp="1"/>
          </p:cNvSpPr>
          <p:nvPr>
            <p:ph type="title"/>
          </p:nvPr>
        </p:nvSpPr>
        <p:spPr>
          <a:xfrm>
            <a:off x="7682798" y="1985028"/>
            <a:ext cx="4415771" cy="4305493"/>
          </a:xfrm>
        </p:spPr>
        <p:txBody>
          <a:bodyPr>
            <a:normAutofit/>
          </a:bodyPr>
          <a:lstStyle/>
          <a:p>
            <a:pPr algn="just"/>
            <a:r>
              <a:rPr lang="en-US" sz="1600" b="1" dirty="0">
                <a:latin typeface="Times New Roman" panose="02020603050405020304" pitchFamily="18" charset="0"/>
                <a:cs typeface="Times New Roman" panose="02020603050405020304" pitchFamily="18" charset="0"/>
              </a:rPr>
              <a:t>SB-1 Has Reduced the Amount of NAV to be Captured from “2% Real Property” (Including Multi-Family Housing, Non-Homesteads and Agricultural Properties.  Therefore, TRG has negotiated a “Minimum Taxpayer Agreement” (MTA) with a firm that specializes in financing TIF Projects (Hageman Group).  TRG has agreed to make MTA payments as highlighted in the amortization schedule contained herein.</a:t>
            </a:r>
            <a:br>
              <a:rPr lang="en-US" sz="1600" b="1" dirty="0">
                <a:latin typeface="Times New Roman" panose="02020603050405020304" pitchFamily="18" charset="0"/>
                <a:cs typeface="Times New Roman" panose="02020603050405020304" pitchFamily="18" charset="0"/>
              </a:rPr>
            </a:br>
            <a:br>
              <a:rPr lang="en-US" sz="1600" b="1" dirty="0">
                <a:latin typeface="Times New Roman" panose="02020603050405020304" pitchFamily="18" charset="0"/>
                <a:cs typeface="Times New Roman" panose="02020603050405020304" pitchFamily="18" charset="0"/>
              </a:rPr>
            </a:br>
            <a:r>
              <a:rPr lang="en-US" sz="1600" b="1" dirty="0">
                <a:latin typeface="Times New Roman" panose="02020603050405020304" pitchFamily="18" charset="0"/>
                <a:cs typeface="Times New Roman" panose="02020603050405020304" pitchFamily="18" charset="0"/>
              </a:rPr>
              <a:t>Neither the City of Greenfield or the RDC have any obligation to make any potential “shortfall payments”.  TRG is solely responsible for making the tax payments (i.e. TIF Bond payments) as depicted in this schedule.</a:t>
            </a:r>
          </a:p>
        </p:txBody>
      </p:sp>
      <p:pic>
        <p:nvPicPr>
          <p:cNvPr id="10" name="Picture 9">
            <a:extLst>
              <a:ext uri="{FF2B5EF4-FFF2-40B4-BE49-F238E27FC236}">
                <a16:creationId xmlns:a16="http://schemas.microsoft.com/office/drawing/2014/main" id="{C4ECD569-88A0-F574-7AAE-187EBD6C21CC}"/>
              </a:ext>
            </a:extLst>
          </p:cNvPr>
          <p:cNvPicPr>
            <a:picLocks noChangeAspect="1"/>
          </p:cNvPicPr>
          <p:nvPr/>
        </p:nvPicPr>
        <p:blipFill>
          <a:blip r:embed="rId2"/>
          <a:stretch>
            <a:fillRect/>
          </a:stretch>
        </p:blipFill>
        <p:spPr>
          <a:xfrm>
            <a:off x="22913" y="82710"/>
            <a:ext cx="7517442" cy="6742357"/>
          </a:xfrm>
          <a:prstGeom prst="rect">
            <a:avLst/>
          </a:prstGeom>
          <a:solidFill>
            <a:schemeClr val="bg1"/>
          </a:solidFill>
        </p:spPr>
      </p:pic>
    </p:spTree>
    <p:extLst>
      <p:ext uri="{BB962C8B-B14F-4D97-AF65-F5344CB8AC3E}">
        <p14:creationId xmlns:p14="http://schemas.microsoft.com/office/powerpoint/2010/main" val="21523598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52B6A35-6172-AE6D-3CC4-2D9693DDD84E}"/>
              </a:ext>
            </a:extLst>
          </p:cNvPr>
          <p:cNvSpPr>
            <a:spLocks noGrp="1"/>
          </p:cNvSpPr>
          <p:nvPr>
            <p:ph type="title"/>
          </p:nvPr>
        </p:nvSpPr>
        <p:spPr>
          <a:xfrm>
            <a:off x="1484311" y="308225"/>
            <a:ext cx="8799243" cy="1130158"/>
          </a:xfrm>
        </p:spPr>
        <p:txBody>
          <a:bodyPr>
            <a:normAutofit fontScale="90000"/>
          </a:bodyPr>
          <a:lstStyle/>
          <a:p>
            <a:r>
              <a:rPr lang="en-US" b="1" dirty="0">
                <a:latin typeface="Times New Roman" panose="02020603050405020304" pitchFamily="18" charset="0"/>
                <a:cs typeface="Times New Roman" panose="02020603050405020304" pitchFamily="18" charset="0"/>
              </a:rPr>
              <a:t>Action Items – RDC, EDC &amp; City Council</a:t>
            </a:r>
          </a:p>
        </p:txBody>
      </p:sp>
      <p:sp>
        <p:nvSpPr>
          <p:cNvPr id="6" name="Content Placeholder 5">
            <a:extLst>
              <a:ext uri="{FF2B5EF4-FFF2-40B4-BE49-F238E27FC236}">
                <a16:creationId xmlns:a16="http://schemas.microsoft.com/office/drawing/2014/main" id="{98E04A69-8AE5-B562-CDAC-4473F444F027}"/>
              </a:ext>
            </a:extLst>
          </p:cNvPr>
          <p:cNvSpPr>
            <a:spLocks noGrp="1"/>
          </p:cNvSpPr>
          <p:nvPr>
            <p:ph idx="1"/>
          </p:nvPr>
        </p:nvSpPr>
        <p:spPr>
          <a:xfrm>
            <a:off x="1484310" y="1602769"/>
            <a:ext cx="10018713" cy="3858231"/>
          </a:xfrm>
        </p:spPr>
        <p:txBody>
          <a:bodyPr/>
          <a:lstStyle/>
          <a:p>
            <a:r>
              <a:rPr lang="en-US" b="1" dirty="0">
                <a:latin typeface="Times New Roman" panose="02020603050405020304" pitchFamily="18" charset="0"/>
                <a:cs typeface="Times New Roman" panose="02020603050405020304" pitchFamily="18" charset="0"/>
              </a:rPr>
              <a:t>Approval of Conceptual Framework and Transaction Parameters</a:t>
            </a:r>
          </a:p>
          <a:p>
            <a:r>
              <a:rPr lang="en-US" b="1" dirty="0">
                <a:latin typeface="Times New Roman" panose="02020603050405020304" pitchFamily="18" charset="0"/>
                <a:cs typeface="Times New Roman" panose="02020603050405020304" pitchFamily="18" charset="0"/>
              </a:rPr>
              <a:t>Authorize City’s Project Team to Move Forward</a:t>
            </a:r>
          </a:p>
          <a:p>
            <a:pPr lvl="1"/>
            <a:r>
              <a:rPr lang="en-US" b="1" dirty="0">
                <a:latin typeface="Times New Roman" panose="02020603050405020304" pitchFamily="18" charset="0"/>
                <a:cs typeface="Times New Roman" panose="02020603050405020304" pitchFamily="18" charset="0"/>
              </a:rPr>
              <a:t>Authorize TIF from “TRG Project” </a:t>
            </a:r>
            <a:r>
              <a:rPr lang="en-US" b="1" u="sng" dirty="0">
                <a:latin typeface="Times New Roman" panose="02020603050405020304" pitchFamily="18" charset="0"/>
                <a:cs typeface="Times New Roman" panose="02020603050405020304" pitchFamily="18" charset="0"/>
              </a:rPr>
              <a:t>alone</a:t>
            </a:r>
            <a:r>
              <a:rPr lang="en-US" b="1" dirty="0">
                <a:latin typeface="Times New Roman" panose="02020603050405020304" pitchFamily="18" charset="0"/>
                <a:cs typeface="Times New Roman" panose="02020603050405020304" pitchFamily="18" charset="0"/>
              </a:rPr>
              <a:t> to retire Developer TIF Bond</a:t>
            </a:r>
          </a:p>
          <a:p>
            <a:pPr lvl="1"/>
            <a:r>
              <a:rPr lang="en-US" b="1" dirty="0">
                <a:latin typeface="Times New Roman" panose="02020603050405020304" pitchFamily="18" charset="0"/>
                <a:cs typeface="Times New Roman" panose="02020603050405020304" pitchFamily="18" charset="0"/>
              </a:rPr>
              <a:t>Authorize TIF from “Consolidated NED Area” to Retire Garage TIF Bond</a:t>
            </a:r>
          </a:p>
          <a:p>
            <a:r>
              <a:rPr lang="en-US" b="1" dirty="0">
                <a:latin typeface="Times New Roman" panose="02020603050405020304" pitchFamily="18" charset="0"/>
                <a:cs typeface="Times New Roman" panose="02020603050405020304" pitchFamily="18" charset="0"/>
              </a:rPr>
              <a:t>Declaratory Resolutions / Bond Ordinances / Transaction Checklists</a:t>
            </a:r>
          </a:p>
          <a:p>
            <a:r>
              <a:rPr lang="en-US" b="1" dirty="0">
                <a:latin typeface="Times New Roman" panose="02020603050405020304" pitchFamily="18" charset="0"/>
                <a:cs typeface="Times New Roman" panose="02020603050405020304" pitchFamily="18" charset="0"/>
              </a:rPr>
              <a:t>Bond Sale Planning &amp; Procedures – Shooting for November Closing</a:t>
            </a:r>
          </a:p>
        </p:txBody>
      </p:sp>
    </p:spTree>
    <p:extLst>
      <p:ext uri="{BB962C8B-B14F-4D97-AF65-F5344CB8AC3E}">
        <p14:creationId xmlns:p14="http://schemas.microsoft.com/office/powerpoint/2010/main" val="284952149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OrgChart06_16x9.potx" id="{3C4BC011-9EDC-4DFB-8A68-37DEDDFE6C2B}" vid="{D35E8C47-702A-41D1-BDB4-1DA9434A1E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82C8B9F2F74E42B39606B1F4CAABC4" ma:contentTypeVersion="18" ma:contentTypeDescription="Create a new document." ma:contentTypeScope="" ma:versionID="8e7131ea41aa5c5db04bd9e966f17b50">
  <xsd:schema xmlns:xsd="http://www.w3.org/2001/XMLSchema" xmlns:xs="http://www.w3.org/2001/XMLSchema" xmlns:p="http://schemas.microsoft.com/office/2006/metadata/properties" xmlns:ns2="721c3bd8-3dd6-480c-86d8-61ef6bddb2da" xmlns:ns3="39be9a95-bbcf-4c78-8116-4230bd0e7ea1" targetNamespace="http://schemas.microsoft.com/office/2006/metadata/properties" ma:root="true" ma:fieldsID="6fad56ad7e7fb0655c4f5dbb774d0868" ns2:_="" ns3:_="">
    <xsd:import namespace="721c3bd8-3dd6-480c-86d8-61ef6bddb2da"/>
    <xsd:import namespace="39be9a95-bbcf-4c78-8116-4230bd0e7ea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1c3bd8-3dd6-480c-86d8-61ef6bddb2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4594792-241f-42fd-9e49-3e3872f03ac7"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be9a95-bbcf-4c78-8116-4230bd0e7ea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a81a020b-db29-4bfd-9cbf-010d88d741c7}" ma:internalName="TaxCatchAll" ma:showField="CatchAllData" ma:web="39be9a95-bbcf-4c78-8116-4230bd0e7e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39be9a95-bbcf-4c78-8116-4230bd0e7ea1" xsi:nil="true"/>
    <lcf76f155ced4ddcb4097134ff3c332f xmlns="721c3bd8-3dd6-480c-86d8-61ef6bddb2da">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D2AD37-C71E-48B4-AB98-1F102B26B4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21c3bd8-3dd6-480c-86d8-61ef6bddb2da"/>
    <ds:schemaRef ds:uri="39be9a95-bbcf-4c78-8116-4230bd0e7e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7CCCEA7-1327-49DD-AC35-4264F7CCB5D7}">
  <ds:schemaRefs>
    <ds:schemaRef ds:uri="http://schemas.microsoft.com/office/2006/metadata/properties"/>
    <ds:schemaRef ds:uri="http://purl.org/dc/elements/1.1/"/>
    <ds:schemaRef ds:uri="http://purl.org/dc/terms/"/>
    <ds:schemaRef ds:uri="http://schemas.microsoft.com/office/infopath/2007/PartnerControls"/>
    <ds:schemaRef ds:uri="721c3bd8-3dd6-480c-86d8-61ef6bddb2da"/>
    <ds:schemaRef ds:uri="http://www.w3.org/XML/1998/namespace"/>
    <ds:schemaRef ds:uri="http://schemas.microsoft.com/office/2006/documentManagement/types"/>
    <ds:schemaRef ds:uri="http://schemas.openxmlformats.org/package/2006/metadata/core-properties"/>
    <ds:schemaRef ds:uri="39be9a95-bbcf-4c78-8116-4230bd0e7ea1"/>
    <ds:schemaRef ds:uri="http://purl.org/dc/dcmitype/"/>
  </ds:schemaRefs>
</ds:datastoreItem>
</file>

<file path=customXml/itemProps3.xml><?xml version="1.0" encoding="utf-8"?>
<ds:datastoreItem xmlns:ds="http://schemas.openxmlformats.org/officeDocument/2006/customXml" ds:itemID="{8FA57DBC-1837-4347-B6C8-0DFA855B49E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2039</TotalTime>
  <Words>441</Words>
  <Application>Microsoft Office PowerPoint</Application>
  <PresentationFormat>Widescreen</PresentationFormat>
  <Paragraphs>40</Paragraphs>
  <Slides>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Corbel</vt:lpstr>
      <vt:lpstr>Times New Roman</vt:lpstr>
      <vt:lpstr>Parallax</vt:lpstr>
      <vt:lpstr>City of Greenfield, Indiana  2025 Proposed Dtn Redevelopment Project Projected TIF Cash Flows –Proposed Project</vt:lpstr>
      <vt:lpstr>Proposed Projects</vt:lpstr>
      <vt:lpstr>12-31-2024 TIF CASH &amp; INVESTMENTS 2024 TIF COLLECTIONS VS 2025 TIF BILLING ABSTRACT</vt:lpstr>
      <vt:lpstr>PROPOSED PARKING GARAGE TIF BOND ISSUE ILLUSTRATION OF BLENDED INTEREST RATE FOR EXEMPT AND TAXABLE TIF BOND ISSUE  TIF CASH FLOW PRO FORMA WILL BE A HANDOUT - TO BE DISTRIBUTED TO RDC / EDC / CITY COUNCIL</vt:lpstr>
      <vt:lpstr>SB-1 Has Reduced the Amount of NAV to be Captured from “2% Real Property” (Including Multi-Family Housing, Non-Homesteads and Agricultural Properties.  Therefore, TRG has negotiated a “Minimum Taxpayer Agreement” (MTA) with a firm that specializes in financing TIF Projects (Hageman Group).  TRG has agreed to make MTA payments as highlighted in the amortization schedule contained herein.  Neither the City of Greenfield or the RDC have any obligation to make any potential “shortfall payments”.  TRG is solely responsible for making the tax payments (i.e. TIF Bond payments) as depicted in this schedule.</vt:lpstr>
      <vt:lpstr>Action Items – RDC, EDC &amp; City Council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PORTAGE SEWER STORM TRASH</dc:title>
  <dc:creator>Brandon Barthel</dc:creator>
  <cp:lastModifiedBy>Buzz Krohn</cp:lastModifiedBy>
  <cp:revision>6</cp:revision>
  <cp:lastPrinted>2024-08-06T22:19:19Z</cp:lastPrinted>
  <dcterms:created xsi:type="dcterms:W3CDTF">2023-05-30T16:37:42Z</dcterms:created>
  <dcterms:modified xsi:type="dcterms:W3CDTF">2025-05-22T03:01:38Z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0x0101003082C8B9F2F74E42B39606B1F4CAABC4</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y fmtid="{D5CDD505-2E9C-101B-9397-08002B2CF9AE}" pid="8" name="MediaServiceImageTags">
    <vt:lpwstr/>
  </property>
</Properties>
</file>