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5.jpg" ContentType="image/jpg"/>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4" r:id="rId1"/>
  </p:sldMasterIdLst>
  <p:notesMasterIdLst>
    <p:notesMasterId r:id="rId25"/>
  </p:notesMasterIdLst>
  <p:sldIdLst>
    <p:sldId id="273" r:id="rId2"/>
    <p:sldId id="272" r:id="rId3"/>
    <p:sldId id="274" r:id="rId4"/>
    <p:sldId id="275" r:id="rId5"/>
    <p:sldId id="276" r:id="rId6"/>
    <p:sldId id="277" r:id="rId7"/>
    <p:sldId id="279" r:id="rId8"/>
    <p:sldId id="292" r:id="rId9"/>
    <p:sldId id="278" r:id="rId10"/>
    <p:sldId id="280" r:id="rId11"/>
    <p:sldId id="281" r:id="rId12"/>
    <p:sldId id="282" r:id="rId13"/>
    <p:sldId id="283" r:id="rId14"/>
    <p:sldId id="284" r:id="rId15"/>
    <p:sldId id="290" r:id="rId16"/>
    <p:sldId id="293" r:id="rId17"/>
    <p:sldId id="285" r:id="rId18"/>
    <p:sldId id="286" r:id="rId19"/>
    <p:sldId id="264" r:id="rId20"/>
    <p:sldId id="287" r:id="rId21"/>
    <p:sldId id="288" r:id="rId22"/>
    <p:sldId id="291" r:id="rId23"/>
    <p:sldId id="289" r:id="rId24"/>
  </p:sldIdLst>
  <p:sldSz cx="18288000" cy="10287000"/>
  <p:notesSz cx="18288000" cy="10287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26F831-1FC2-4A3F-9CD9-2663F6BD0B5B}" v="6" dt="2025-06-10T15:36:42.11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960"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924800" cy="5159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0358438" y="0"/>
            <a:ext cx="7924800" cy="515938"/>
          </a:xfrm>
          <a:prstGeom prst="rect">
            <a:avLst/>
          </a:prstGeom>
        </p:spPr>
        <p:txBody>
          <a:bodyPr vert="horz" lIns="91440" tIns="45720" rIns="91440" bIns="45720" rtlCol="0"/>
          <a:lstStyle>
            <a:lvl1pPr algn="r">
              <a:defRPr sz="1200"/>
            </a:lvl1pPr>
          </a:lstStyle>
          <a:p>
            <a:fld id="{0CDD9B16-D137-4393-844F-D4CA00BA1F48}" type="datetimeFigureOut">
              <a:rPr lang="en-US" smtClean="0"/>
              <a:t>6/25/2025</a:t>
            </a:fld>
            <a:endParaRPr lang="en-US"/>
          </a:p>
        </p:txBody>
      </p:sp>
      <p:sp>
        <p:nvSpPr>
          <p:cNvPr id="4" name="Slide Image Placeholder 3"/>
          <p:cNvSpPr>
            <a:spLocks noGrp="1" noRot="1" noChangeAspect="1"/>
          </p:cNvSpPr>
          <p:nvPr>
            <p:ph type="sldImg" idx="2"/>
          </p:nvPr>
        </p:nvSpPr>
        <p:spPr>
          <a:xfrm>
            <a:off x="6057900" y="1285875"/>
            <a:ext cx="6172200" cy="34718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828800" y="4951413"/>
            <a:ext cx="14630400" cy="40497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71063"/>
            <a:ext cx="7924800" cy="5159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0358438" y="9771063"/>
            <a:ext cx="7924800" cy="515937"/>
          </a:xfrm>
          <a:prstGeom prst="rect">
            <a:avLst/>
          </a:prstGeom>
        </p:spPr>
        <p:txBody>
          <a:bodyPr vert="horz" lIns="91440" tIns="45720" rIns="91440" bIns="45720" rtlCol="0" anchor="b"/>
          <a:lstStyle>
            <a:lvl1pPr algn="r">
              <a:defRPr sz="1200"/>
            </a:lvl1pPr>
          </a:lstStyle>
          <a:p>
            <a:fld id="{4ADEB6C6-6718-44E3-9963-5EC215C0DBAF}" type="slidenum">
              <a:rPr lang="en-US" smtClean="0"/>
              <a:t>‹#›</a:t>
            </a:fld>
            <a:endParaRPr lang="en-US"/>
          </a:p>
        </p:txBody>
      </p:sp>
    </p:spTree>
    <p:extLst>
      <p:ext uri="{BB962C8B-B14F-4D97-AF65-F5344CB8AC3E}">
        <p14:creationId xmlns:p14="http://schemas.microsoft.com/office/powerpoint/2010/main" val="1117382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DEB6C6-6718-44E3-9963-5EC215C0DBAF}" type="slidenum">
              <a:rPr lang="en-US" smtClean="0"/>
              <a:t>15</a:t>
            </a:fld>
            <a:endParaRPr lang="en-US"/>
          </a:p>
        </p:txBody>
      </p:sp>
    </p:spTree>
    <p:extLst>
      <p:ext uri="{BB962C8B-B14F-4D97-AF65-F5344CB8AC3E}">
        <p14:creationId xmlns:p14="http://schemas.microsoft.com/office/powerpoint/2010/main" val="2246318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12700"/>
            <a:ext cx="18288000" cy="10299701"/>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2260601" y="3606801"/>
            <a:ext cx="11650404" cy="2469453"/>
          </a:xfrm>
        </p:spPr>
        <p:txBody>
          <a:bodyPr anchor="b">
            <a:noAutofit/>
          </a:bodyPr>
          <a:lstStyle>
            <a:lvl1pPr algn="r">
              <a:defRPr sz="81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2260601" y="6076250"/>
            <a:ext cx="11650404" cy="1645349"/>
          </a:xfrm>
        </p:spPr>
        <p:txBody>
          <a:bodyPr anchor="t"/>
          <a:lstStyle>
            <a:lvl1pPr marL="0" indent="0" algn="r">
              <a:buNone/>
              <a:defRPr>
                <a:solidFill>
                  <a:schemeClr val="tx1">
                    <a:lumMod val="50000"/>
                    <a:lumOff val="50000"/>
                  </a:schemeClr>
                </a:solidFill>
              </a:defRPr>
            </a:lvl1pPr>
            <a:lvl2pPr marL="685800" indent="0" algn="ctr">
              <a:buNone/>
              <a:defRPr>
                <a:solidFill>
                  <a:schemeClr val="tx1">
                    <a:tint val="75000"/>
                  </a:schemeClr>
                </a:solidFill>
              </a:defRPr>
            </a:lvl2pPr>
            <a:lvl3pPr marL="1371600" indent="0" algn="ctr">
              <a:buNone/>
              <a:defRPr>
                <a:solidFill>
                  <a:schemeClr val="tx1">
                    <a:tint val="75000"/>
                  </a:schemeClr>
                </a:solidFill>
              </a:defRPr>
            </a:lvl3pPr>
            <a:lvl4pPr marL="2057400" indent="0" algn="ctr">
              <a:buNone/>
              <a:defRPr>
                <a:solidFill>
                  <a:schemeClr val="tx1">
                    <a:tint val="75000"/>
                  </a:schemeClr>
                </a:solidFill>
              </a:defRPr>
            </a:lvl4pPr>
            <a:lvl5pPr marL="2743200" indent="0" algn="ctr">
              <a:buNone/>
              <a:defRPr>
                <a:solidFill>
                  <a:schemeClr val="tx1">
                    <a:tint val="75000"/>
                  </a:schemeClr>
                </a:solidFill>
              </a:defRPr>
            </a:lvl5pPr>
            <a:lvl6pPr marL="3429000" indent="0" algn="ctr">
              <a:buNone/>
              <a:defRPr>
                <a:solidFill>
                  <a:schemeClr val="tx1">
                    <a:tint val="75000"/>
                  </a:schemeClr>
                </a:solidFill>
              </a:defRPr>
            </a:lvl6pPr>
            <a:lvl7pPr marL="4114800" indent="0" algn="ctr">
              <a:buNone/>
              <a:defRPr>
                <a:solidFill>
                  <a:schemeClr val="tx1">
                    <a:tint val="75000"/>
                  </a:schemeClr>
                </a:solidFill>
              </a:defRPr>
            </a:lvl7pPr>
            <a:lvl8pPr marL="4800600" indent="0" algn="ctr">
              <a:buNone/>
              <a:defRPr>
                <a:solidFill>
                  <a:schemeClr val="tx1">
                    <a:tint val="75000"/>
                  </a:schemeClr>
                </a:solidFill>
              </a:defRPr>
            </a:lvl8pPr>
            <a:lvl9pPr marL="54864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831908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016003" y="914400"/>
            <a:ext cx="12895002" cy="5105400"/>
          </a:xfrm>
        </p:spPr>
        <p:txBody>
          <a:bodyPr anchor="ctr">
            <a:normAutofit/>
          </a:bodyPr>
          <a:lstStyle>
            <a:lvl1pPr algn="l">
              <a:defRPr sz="6600" b="0" cap="none"/>
            </a:lvl1pPr>
          </a:lstStyle>
          <a:p>
            <a:r>
              <a:rPr lang="en-US"/>
              <a:t>Click to edit Master title style</a:t>
            </a:r>
            <a:endParaRPr lang="en-US" dirty="0"/>
          </a:p>
        </p:txBody>
      </p:sp>
      <p:sp>
        <p:nvSpPr>
          <p:cNvPr id="3" name="Text Placeholder 2"/>
          <p:cNvSpPr>
            <a:spLocks noGrp="1"/>
          </p:cNvSpPr>
          <p:nvPr>
            <p:ph type="body" idx="1"/>
          </p:nvPr>
        </p:nvSpPr>
        <p:spPr>
          <a:xfrm>
            <a:off x="1016003" y="6705600"/>
            <a:ext cx="12895002" cy="2356443"/>
          </a:xfrm>
        </p:spPr>
        <p:txBody>
          <a:bodyPr anchor="ctr">
            <a:normAutofit/>
          </a:bodyPr>
          <a:lstStyle>
            <a:lvl1pPr marL="0" indent="0" algn="l">
              <a:buNone/>
              <a:defRPr sz="2700">
                <a:solidFill>
                  <a:schemeClr val="tx1">
                    <a:lumMod val="75000"/>
                    <a:lumOff val="25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13661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97001" y="914400"/>
            <a:ext cx="12141201" cy="4533900"/>
          </a:xfrm>
        </p:spPr>
        <p:txBody>
          <a:bodyPr anchor="ctr">
            <a:normAutofit/>
          </a:bodyPr>
          <a:lstStyle>
            <a:lvl1pPr algn="l">
              <a:defRPr sz="66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2049209" y="5448300"/>
            <a:ext cx="10836786" cy="571500"/>
          </a:xfrm>
        </p:spPr>
        <p:txBody>
          <a:bodyPr anchor="ctr">
            <a:noAutofit/>
          </a:bodyPr>
          <a:lstStyle>
            <a:lvl1pPr marL="0" indent="0">
              <a:buFontTx/>
              <a:buNone/>
              <a:defRPr sz="2400">
                <a:solidFill>
                  <a:schemeClr val="tx1">
                    <a:lumMod val="50000"/>
                    <a:lumOff val="50000"/>
                  </a:schemeClr>
                </a:solidFill>
              </a:defRPr>
            </a:lvl1pPr>
            <a:lvl2pPr marL="685800" indent="0">
              <a:buFontTx/>
              <a:buNone/>
              <a:defRPr/>
            </a:lvl2pPr>
            <a:lvl3pPr marL="1371600" indent="0">
              <a:buFontTx/>
              <a:buNone/>
              <a:defRPr/>
            </a:lvl3pPr>
            <a:lvl4pPr marL="2057400" indent="0">
              <a:buFontTx/>
              <a:buNone/>
              <a:defRPr/>
            </a:lvl4pPr>
            <a:lvl5pPr marL="2743200" indent="0">
              <a:buFontTx/>
              <a:buNone/>
              <a:defRPr/>
            </a:lvl5pPr>
          </a:lstStyle>
          <a:p>
            <a:pPr lvl="0"/>
            <a:r>
              <a:rPr lang="en-US"/>
              <a:t>Click to edit Master text styles</a:t>
            </a:r>
          </a:p>
        </p:txBody>
      </p:sp>
      <p:sp>
        <p:nvSpPr>
          <p:cNvPr id="3" name="Text Placeholder 2"/>
          <p:cNvSpPr>
            <a:spLocks noGrp="1"/>
          </p:cNvSpPr>
          <p:nvPr>
            <p:ph type="body" idx="1"/>
          </p:nvPr>
        </p:nvSpPr>
        <p:spPr>
          <a:xfrm>
            <a:off x="1016003" y="6705600"/>
            <a:ext cx="12895002" cy="2356443"/>
          </a:xfrm>
        </p:spPr>
        <p:txBody>
          <a:bodyPr anchor="ctr">
            <a:normAutofit/>
          </a:bodyPr>
          <a:lstStyle>
            <a:lvl1pPr marL="0" indent="0" algn="l">
              <a:buNone/>
              <a:defRPr sz="2700">
                <a:solidFill>
                  <a:schemeClr val="tx1">
                    <a:lumMod val="75000"/>
                    <a:lumOff val="25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
        <p:nvSpPr>
          <p:cNvPr id="20" name="TextBox 19"/>
          <p:cNvSpPr txBox="1"/>
          <p:nvPr/>
        </p:nvSpPr>
        <p:spPr>
          <a:xfrm>
            <a:off x="812805" y="1185567"/>
            <a:ext cx="914400" cy="877164"/>
          </a:xfrm>
          <a:prstGeom prst="rect">
            <a:avLst/>
          </a:prstGeom>
        </p:spPr>
        <p:txBody>
          <a:bodyPr vert="horz" lIns="137160" tIns="68580" rIns="137160" bIns="68580" rtlCol="0" anchor="ctr">
            <a:noAutofit/>
          </a:bodyPr>
          <a:lstStyle/>
          <a:p>
            <a:pPr lvl="0"/>
            <a:r>
              <a:rPr lang="en-US" sz="12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13339517" y="4329834"/>
            <a:ext cx="914400" cy="877164"/>
          </a:xfrm>
          <a:prstGeom prst="rect">
            <a:avLst/>
          </a:prstGeom>
        </p:spPr>
        <p:txBody>
          <a:bodyPr vert="horz" lIns="137160" tIns="68580" rIns="137160" bIns="68580" rtlCol="0" anchor="ctr">
            <a:noAutofit/>
          </a:bodyPr>
          <a:lstStyle/>
          <a:p>
            <a:pPr lvl="0"/>
            <a:r>
              <a:rPr lang="en-US" sz="12000" baseline="0" dirty="0">
                <a:ln w="3175" cmpd="sng">
                  <a:noFill/>
                </a:ln>
                <a:solidFill>
                  <a:schemeClr val="accent1">
                    <a:lumMod val="60000"/>
                    <a:lumOff val="40000"/>
                  </a:schemeClr>
                </a:solidFill>
                <a:latin typeface="Arial"/>
              </a:rPr>
              <a:t>”</a:t>
            </a:r>
            <a:endParaRPr lang="en-US" sz="2700" dirty="0">
              <a:solidFill>
                <a:schemeClr val="accent1">
                  <a:lumMod val="60000"/>
                  <a:lumOff val="40000"/>
                </a:schemeClr>
              </a:solidFill>
              <a:latin typeface="Arial"/>
            </a:endParaRPr>
          </a:p>
        </p:txBody>
      </p:sp>
    </p:spTree>
    <p:extLst>
      <p:ext uri="{BB962C8B-B14F-4D97-AF65-F5344CB8AC3E}">
        <p14:creationId xmlns:p14="http://schemas.microsoft.com/office/powerpoint/2010/main" val="1030830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016003" y="2897982"/>
            <a:ext cx="12895002" cy="3893190"/>
          </a:xfrm>
        </p:spPr>
        <p:txBody>
          <a:bodyPr anchor="b">
            <a:normAutofit/>
          </a:bodyPr>
          <a:lstStyle>
            <a:lvl1pPr algn="l">
              <a:defRPr sz="6600" b="0" cap="none"/>
            </a:lvl1pPr>
          </a:lstStyle>
          <a:p>
            <a:r>
              <a:rPr lang="en-US"/>
              <a:t>Click to edit Master title style</a:t>
            </a:r>
            <a:endParaRPr lang="en-US" dirty="0"/>
          </a:p>
        </p:txBody>
      </p:sp>
      <p:sp>
        <p:nvSpPr>
          <p:cNvPr id="3" name="Text Placeholder 2"/>
          <p:cNvSpPr>
            <a:spLocks noGrp="1"/>
          </p:cNvSpPr>
          <p:nvPr>
            <p:ph type="body" idx="1"/>
          </p:nvPr>
        </p:nvSpPr>
        <p:spPr>
          <a:xfrm>
            <a:off x="1016003" y="6791172"/>
            <a:ext cx="12895002" cy="2270871"/>
          </a:xfrm>
        </p:spPr>
        <p:txBody>
          <a:bodyPr anchor="t">
            <a:normAutofit/>
          </a:bodyPr>
          <a:lstStyle>
            <a:lvl1pPr marL="0" indent="0" algn="l">
              <a:buNone/>
              <a:defRPr sz="2700">
                <a:solidFill>
                  <a:schemeClr val="tx1">
                    <a:lumMod val="75000"/>
                    <a:lumOff val="25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600785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397001" y="914400"/>
            <a:ext cx="12141201" cy="4533900"/>
          </a:xfrm>
        </p:spPr>
        <p:txBody>
          <a:bodyPr anchor="ctr">
            <a:normAutofit/>
          </a:bodyPr>
          <a:lstStyle>
            <a:lvl1pPr algn="l">
              <a:defRPr sz="66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15999" y="6019800"/>
            <a:ext cx="12895004" cy="771372"/>
          </a:xfrm>
        </p:spPr>
        <p:txBody>
          <a:bodyPr anchor="b">
            <a:noAutofit/>
          </a:bodyPr>
          <a:lstStyle>
            <a:lvl1pPr marL="0" indent="0">
              <a:buFontTx/>
              <a:buNone/>
              <a:defRPr sz="3600">
                <a:solidFill>
                  <a:schemeClr val="tx1">
                    <a:lumMod val="75000"/>
                    <a:lumOff val="25000"/>
                  </a:schemeClr>
                </a:solidFill>
              </a:defRPr>
            </a:lvl1pPr>
            <a:lvl2pPr marL="685800" indent="0">
              <a:buFontTx/>
              <a:buNone/>
              <a:defRPr/>
            </a:lvl2pPr>
            <a:lvl3pPr marL="1371600" indent="0">
              <a:buFontTx/>
              <a:buNone/>
              <a:defRPr/>
            </a:lvl3pPr>
            <a:lvl4pPr marL="2057400" indent="0">
              <a:buFontTx/>
              <a:buNone/>
              <a:defRPr/>
            </a:lvl4pPr>
            <a:lvl5pPr marL="2743200" indent="0">
              <a:buFontTx/>
              <a:buNone/>
              <a:defRPr/>
            </a:lvl5pPr>
          </a:lstStyle>
          <a:p>
            <a:pPr lvl="0"/>
            <a:r>
              <a:rPr lang="en-US"/>
              <a:t>Click to edit Master text styles</a:t>
            </a:r>
          </a:p>
        </p:txBody>
      </p:sp>
      <p:sp>
        <p:nvSpPr>
          <p:cNvPr id="3" name="Text Placeholder 2"/>
          <p:cNvSpPr>
            <a:spLocks noGrp="1"/>
          </p:cNvSpPr>
          <p:nvPr>
            <p:ph type="body" idx="1"/>
          </p:nvPr>
        </p:nvSpPr>
        <p:spPr>
          <a:xfrm>
            <a:off x="1016003" y="6791172"/>
            <a:ext cx="12895002" cy="2270871"/>
          </a:xfrm>
        </p:spPr>
        <p:txBody>
          <a:bodyPr anchor="t">
            <a:normAutofit/>
          </a:bodyPr>
          <a:lstStyle>
            <a:lvl1pPr marL="0" indent="0" algn="l">
              <a:buNone/>
              <a:defRPr sz="2700">
                <a:solidFill>
                  <a:schemeClr val="tx1">
                    <a:lumMod val="50000"/>
                    <a:lumOff val="50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
        <p:nvSpPr>
          <p:cNvPr id="24" name="TextBox 23"/>
          <p:cNvSpPr txBox="1"/>
          <p:nvPr/>
        </p:nvSpPr>
        <p:spPr>
          <a:xfrm>
            <a:off x="812805" y="1185567"/>
            <a:ext cx="914400" cy="877164"/>
          </a:xfrm>
          <a:prstGeom prst="rect">
            <a:avLst/>
          </a:prstGeom>
        </p:spPr>
        <p:txBody>
          <a:bodyPr vert="horz" lIns="137160" tIns="68580" rIns="137160" bIns="68580" rtlCol="0" anchor="ctr">
            <a:noAutofit/>
          </a:bodyPr>
          <a:lstStyle/>
          <a:p>
            <a:pPr lvl="0"/>
            <a:r>
              <a:rPr lang="en-US" sz="12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3339517" y="4329834"/>
            <a:ext cx="914400" cy="877164"/>
          </a:xfrm>
          <a:prstGeom prst="rect">
            <a:avLst/>
          </a:prstGeom>
        </p:spPr>
        <p:txBody>
          <a:bodyPr vert="horz" lIns="137160" tIns="68580" rIns="137160" bIns="68580" rtlCol="0" anchor="ctr">
            <a:noAutofit/>
          </a:bodyPr>
          <a:lstStyle/>
          <a:p>
            <a:pPr lvl="0"/>
            <a:r>
              <a:rPr lang="en-US" sz="12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77188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028699" y="914400"/>
            <a:ext cx="12882305" cy="4533900"/>
          </a:xfrm>
        </p:spPr>
        <p:txBody>
          <a:bodyPr anchor="ctr">
            <a:normAutofit/>
          </a:bodyPr>
          <a:lstStyle>
            <a:lvl1pPr algn="l">
              <a:defRPr sz="66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15999" y="6019800"/>
            <a:ext cx="12895004" cy="771372"/>
          </a:xfrm>
        </p:spPr>
        <p:txBody>
          <a:bodyPr anchor="b">
            <a:noAutofit/>
          </a:bodyPr>
          <a:lstStyle>
            <a:lvl1pPr marL="0" indent="0">
              <a:buFontTx/>
              <a:buNone/>
              <a:defRPr sz="3600">
                <a:solidFill>
                  <a:schemeClr val="accent1"/>
                </a:solidFill>
              </a:defRPr>
            </a:lvl1pPr>
            <a:lvl2pPr marL="685800" indent="0">
              <a:buFontTx/>
              <a:buNone/>
              <a:defRPr/>
            </a:lvl2pPr>
            <a:lvl3pPr marL="1371600" indent="0">
              <a:buFontTx/>
              <a:buNone/>
              <a:defRPr/>
            </a:lvl3pPr>
            <a:lvl4pPr marL="2057400" indent="0">
              <a:buFontTx/>
              <a:buNone/>
              <a:defRPr/>
            </a:lvl4pPr>
            <a:lvl5pPr marL="2743200" indent="0">
              <a:buFontTx/>
              <a:buNone/>
              <a:defRPr/>
            </a:lvl5pPr>
          </a:lstStyle>
          <a:p>
            <a:pPr lvl="0"/>
            <a:r>
              <a:rPr lang="en-US"/>
              <a:t>Click to edit Master text styles</a:t>
            </a:r>
          </a:p>
        </p:txBody>
      </p:sp>
      <p:sp>
        <p:nvSpPr>
          <p:cNvPr id="3" name="Text Placeholder 2"/>
          <p:cNvSpPr>
            <a:spLocks noGrp="1"/>
          </p:cNvSpPr>
          <p:nvPr>
            <p:ph type="body" idx="1"/>
          </p:nvPr>
        </p:nvSpPr>
        <p:spPr>
          <a:xfrm>
            <a:off x="1016003" y="6791172"/>
            <a:ext cx="12895002" cy="2270871"/>
          </a:xfrm>
        </p:spPr>
        <p:txBody>
          <a:bodyPr anchor="t">
            <a:normAutofit/>
          </a:bodyPr>
          <a:lstStyle>
            <a:lvl1pPr marL="0" indent="0" algn="l">
              <a:buNone/>
              <a:defRPr sz="2700">
                <a:solidFill>
                  <a:schemeClr val="tx1">
                    <a:lumMod val="50000"/>
                    <a:lumOff val="50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979904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9919513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951510" y="914399"/>
            <a:ext cx="1957115" cy="787717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016003" y="914400"/>
            <a:ext cx="10590225" cy="7877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111569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54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218852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6003" y="4051301"/>
            <a:ext cx="12895002" cy="2739872"/>
          </a:xfrm>
        </p:spPr>
        <p:txBody>
          <a:bodyPr anchor="b"/>
          <a:lstStyle>
            <a:lvl1pPr algn="l">
              <a:defRPr sz="6000" b="0" cap="none"/>
            </a:lvl1pPr>
          </a:lstStyle>
          <a:p>
            <a:r>
              <a:rPr lang="en-US"/>
              <a:t>Click to edit Master title style</a:t>
            </a:r>
            <a:endParaRPr lang="en-US" dirty="0"/>
          </a:p>
        </p:txBody>
      </p:sp>
      <p:sp>
        <p:nvSpPr>
          <p:cNvPr id="3" name="Text Placeholder 2"/>
          <p:cNvSpPr>
            <a:spLocks noGrp="1"/>
          </p:cNvSpPr>
          <p:nvPr>
            <p:ph type="body" idx="1"/>
          </p:nvPr>
        </p:nvSpPr>
        <p:spPr>
          <a:xfrm>
            <a:off x="1016003" y="6791172"/>
            <a:ext cx="12895002" cy="1290600"/>
          </a:xfrm>
        </p:spPr>
        <p:txBody>
          <a:bodyPr anchor="t"/>
          <a:lstStyle>
            <a:lvl1pPr marL="0" indent="0" algn="l">
              <a:buNone/>
              <a:defRPr sz="3000">
                <a:solidFill>
                  <a:schemeClr val="tx1">
                    <a:lumMod val="50000"/>
                    <a:lumOff val="50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92955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16002" y="3240884"/>
            <a:ext cx="6276053" cy="582115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34955" y="3240884"/>
            <a:ext cx="6276051" cy="5821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6/25/2025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263761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013618" y="3241475"/>
            <a:ext cx="6278435" cy="864393"/>
          </a:xfrm>
        </p:spPr>
        <p:txBody>
          <a:bodyPr anchor="b">
            <a:noAutofit/>
          </a:bodyPr>
          <a:lstStyle>
            <a:lvl1pPr marL="0" indent="0">
              <a:buNone/>
              <a:defRPr sz="3600" b="0"/>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4" name="Content Placeholder 3"/>
          <p:cNvSpPr>
            <a:spLocks noGrp="1"/>
          </p:cNvSpPr>
          <p:nvPr>
            <p:ph sz="half" idx="2"/>
          </p:nvPr>
        </p:nvSpPr>
        <p:spPr>
          <a:xfrm>
            <a:off x="1013618" y="4105868"/>
            <a:ext cx="6278435" cy="495617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32575" y="3241475"/>
            <a:ext cx="6278427" cy="864393"/>
          </a:xfrm>
        </p:spPr>
        <p:txBody>
          <a:bodyPr anchor="b">
            <a:noAutofit/>
          </a:bodyPr>
          <a:lstStyle>
            <a:lvl1pPr marL="0" indent="0">
              <a:buNone/>
              <a:defRPr sz="3600" b="0"/>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6" name="Content Placeholder 5"/>
          <p:cNvSpPr>
            <a:spLocks noGrp="1"/>
          </p:cNvSpPr>
          <p:nvPr>
            <p:ph sz="quarter" idx="4"/>
          </p:nvPr>
        </p:nvSpPr>
        <p:spPr>
          <a:xfrm>
            <a:off x="7632577" y="4105868"/>
            <a:ext cx="6278426" cy="495617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6/25/2025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968181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16001" y="914400"/>
            <a:ext cx="12895002" cy="19812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6/25/2025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622845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6/25/2025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750784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16001" y="2247906"/>
            <a:ext cx="5781792" cy="1917699"/>
          </a:xfrm>
        </p:spPr>
        <p:txBody>
          <a:bodyPr anchor="b">
            <a:normAutofit/>
          </a:bodyPr>
          <a:lstStyle>
            <a:lvl1pPr>
              <a:defRPr sz="3000"/>
            </a:lvl1pPr>
          </a:lstStyle>
          <a:p>
            <a:r>
              <a:rPr lang="en-US"/>
              <a:t>Click to edit Master title style</a:t>
            </a:r>
            <a:endParaRPr lang="en-US" dirty="0"/>
          </a:p>
        </p:txBody>
      </p:sp>
      <p:sp>
        <p:nvSpPr>
          <p:cNvPr id="3" name="Content Placeholder 2"/>
          <p:cNvSpPr>
            <a:spLocks noGrp="1"/>
          </p:cNvSpPr>
          <p:nvPr>
            <p:ph idx="1"/>
          </p:nvPr>
        </p:nvSpPr>
        <p:spPr>
          <a:xfrm>
            <a:off x="7140692" y="772387"/>
            <a:ext cx="6770312" cy="828965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16001" y="4165604"/>
            <a:ext cx="5781792" cy="3876674"/>
          </a:xfrm>
        </p:spPr>
        <p:txBody>
          <a:bodyPr>
            <a:normAutofit/>
          </a:bodyPr>
          <a:lstStyle>
            <a:lvl1pPr marL="0" indent="0">
              <a:buNone/>
              <a:defRPr sz="2100"/>
            </a:lvl1pPr>
            <a:lvl2pPr marL="685595" indent="0">
              <a:buNone/>
              <a:defRPr sz="2100"/>
            </a:lvl2pPr>
            <a:lvl3pPr marL="1371189" indent="0">
              <a:buNone/>
              <a:defRPr sz="1800"/>
            </a:lvl3pPr>
            <a:lvl4pPr marL="2056784" indent="0">
              <a:buNone/>
              <a:defRPr sz="1500"/>
            </a:lvl4pPr>
            <a:lvl5pPr marL="2742377" indent="0">
              <a:buNone/>
              <a:defRPr sz="1500"/>
            </a:lvl5pPr>
            <a:lvl6pPr marL="3427971" indent="0">
              <a:buNone/>
              <a:defRPr sz="1500"/>
            </a:lvl6pPr>
            <a:lvl7pPr marL="4113566" indent="0">
              <a:buNone/>
              <a:defRPr sz="1500"/>
            </a:lvl7pPr>
            <a:lvl8pPr marL="4799160" indent="0">
              <a:buNone/>
              <a:defRPr sz="1500"/>
            </a:lvl8pPr>
            <a:lvl9pPr marL="5484755" indent="0">
              <a:buNone/>
              <a:defRPr sz="15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6/25/2025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000850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16002" y="7200900"/>
            <a:ext cx="12895001" cy="85010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16001" y="914400"/>
            <a:ext cx="12895002" cy="5768577"/>
          </a:xfrm>
        </p:spPr>
        <p:txBody>
          <a:bodyPr anchor="t">
            <a:normAutofit/>
          </a:bodyPr>
          <a:lstStyle>
            <a:lvl1pPr marL="0" indent="0" algn="ctr">
              <a:buNone/>
              <a:defRPr sz="2400"/>
            </a:lvl1pPr>
            <a:lvl2pPr marL="685800" indent="0">
              <a:buNone/>
              <a:defRPr sz="2400"/>
            </a:lvl2pPr>
            <a:lvl3pPr marL="1371600" indent="0">
              <a:buNone/>
              <a:defRPr sz="2400"/>
            </a:lvl3pPr>
            <a:lvl4pPr marL="2057400" indent="0">
              <a:buNone/>
              <a:defRPr sz="2400"/>
            </a:lvl4pPr>
            <a:lvl5pPr marL="2743200" indent="0">
              <a:buNone/>
              <a:defRPr sz="2400"/>
            </a:lvl5pPr>
            <a:lvl6pPr marL="3429000" indent="0">
              <a:buNone/>
              <a:defRPr sz="2400"/>
            </a:lvl6pPr>
            <a:lvl7pPr marL="4114800" indent="0">
              <a:buNone/>
              <a:defRPr sz="2400"/>
            </a:lvl7pPr>
            <a:lvl8pPr marL="4800600" indent="0">
              <a:buNone/>
              <a:defRPr sz="2400"/>
            </a:lvl8pPr>
            <a:lvl9pPr marL="5486400" indent="0">
              <a:buNone/>
              <a:defRPr sz="2400"/>
            </a:lvl9pPr>
          </a:lstStyle>
          <a:p>
            <a:r>
              <a:rPr lang="en-US"/>
              <a:t>Click icon to add picture</a:t>
            </a:r>
            <a:endParaRPr lang="en-US" dirty="0"/>
          </a:p>
        </p:txBody>
      </p:sp>
      <p:sp>
        <p:nvSpPr>
          <p:cNvPr id="4" name="Text Placeholder 3"/>
          <p:cNvSpPr>
            <a:spLocks noGrp="1"/>
          </p:cNvSpPr>
          <p:nvPr>
            <p:ph type="body" sz="half" idx="2"/>
          </p:nvPr>
        </p:nvSpPr>
        <p:spPr>
          <a:xfrm>
            <a:off x="1016002" y="8051007"/>
            <a:ext cx="12895001" cy="1011036"/>
          </a:xfrm>
        </p:spPr>
        <p:txBody>
          <a:bodyPr>
            <a:normAutofit/>
          </a:bodyPr>
          <a:lstStyle>
            <a:lvl1pPr marL="0" indent="0">
              <a:buNone/>
              <a:defRPr sz="1800"/>
            </a:lvl1pPr>
            <a:lvl2pPr marL="685800" indent="0">
              <a:buNone/>
              <a:defRPr sz="1800"/>
            </a:lvl2pPr>
            <a:lvl3pPr marL="1371600" indent="0">
              <a:buNone/>
              <a:defRPr sz="1500"/>
            </a:lvl3pPr>
            <a:lvl4pPr marL="2057400" indent="0">
              <a:buNone/>
              <a:defRPr sz="1350"/>
            </a:lvl4pPr>
            <a:lvl5pPr marL="2743200" indent="0">
              <a:buNone/>
              <a:defRPr sz="1350"/>
            </a:lvl5pPr>
            <a:lvl6pPr marL="3429000" indent="0">
              <a:buNone/>
              <a:defRPr sz="1350"/>
            </a:lvl6pPr>
            <a:lvl7pPr marL="4114800" indent="0">
              <a:buNone/>
              <a:defRPr sz="1350"/>
            </a:lvl7pPr>
            <a:lvl8pPr marL="4800600" indent="0">
              <a:buNone/>
              <a:defRPr sz="1350"/>
            </a:lvl8pPr>
            <a:lvl9pPr marL="5486400" indent="0">
              <a:buNone/>
              <a:defRPr sz="13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6/25/2025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212068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12700"/>
            <a:ext cx="18288000" cy="10299701"/>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016001" y="914400"/>
            <a:ext cx="12895002" cy="19812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16001" y="3240884"/>
            <a:ext cx="12895002" cy="58211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807700" y="9062044"/>
            <a:ext cx="1367909" cy="547688"/>
          </a:xfrm>
          <a:prstGeom prst="rect">
            <a:avLst/>
          </a:prstGeom>
        </p:spPr>
        <p:txBody>
          <a:bodyPr vert="horz" lIns="91440" tIns="45720" rIns="91440" bIns="45720" rtlCol="0" anchor="ctr"/>
          <a:lstStyle>
            <a:lvl1pPr algn="r">
              <a:defRPr sz="1350">
                <a:solidFill>
                  <a:schemeClr val="tx1">
                    <a:tint val="75000"/>
                  </a:schemeClr>
                </a:solidFill>
              </a:defRPr>
            </a:lvl1pPr>
          </a:lstStyle>
          <a:p>
            <a:fld id="{1D8BD707-D9CF-40AE-B4C6-C98DA3205C09}" type="datetimeFigureOut">
              <a:rPr lang="en-US" smtClean="0"/>
              <a:t>6/25/2025</a:t>
            </a:fld>
            <a:endParaRPr lang="en-US"/>
          </a:p>
        </p:txBody>
      </p:sp>
      <p:sp>
        <p:nvSpPr>
          <p:cNvPr id="5" name="Footer Placeholder 4"/>
          <p:cNvSpPr>
            <a:spLocks noGrp="1"/>
          </p:cNvSpPr>
          <p:nvPr>
            <p:ph type="ftr" sz="quarter" idx="3"/>
          </p:nvPr>
        </p:nvSpPr>
        <p:spPr>
          <a:xfrm>
            <a:off x="1016001" y="9062044"/>
            <a:ext cx="9446418" cy="547688"/>
          </a:xfrm>
          <a:prstGeom prst="rect">
            <a:avLst/>
          </a:prstGeom>
        </p:spPr>
        <p:txBody>
          <a:bodyPr vert="horz" lIns="91440" tIns="45720" rIns="91440" bIns="45720" rtlCol="0" anchor="ctr"/>
          <a:lstStyle>
            <a:lvl1pPr algn="l">
              <a:defRPr sz="13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2885995" y="9062044"/>
            <a:ext cx="1025009" cy="547688"/>
          </a:xfrm>
          <a:prstGeom prst="rect">
            <a:avLst/>
          </a:prstGeom>
        </p:spPr>
        <p:txBody>
          <a:bodyPr vert="horz" lIns="91440" tIns="45720" rIns="91440" bIns="45720" rtlCol="0" anchor="ctr"/>
          <a:lstStyle>
            <a:lvl1pPr algn="r">
              <a:defRPr sz="1350">
                <a:solidFill>
                  <a:schemeClr val="accent1"/>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30422086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6858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514350" indent="-514350" algn="l" defTabSz="685800" rtl="0" eaLnBrk="1" latinLnBrk="0" hangingPunct="1">
        <a:spcBef>
          <a:spcPts val="1500"/>
        </a:spcBef>
        <a:spcAft>
          <a:spcPts val="0"/>
        </a:spcAft>
        <a:buClr>
          <a:schemeClr val="accent1"/>
        </a:buClr>
        <a:buSzPct val="80000"/>
        <a:buFont typeface="Wingdings 3" charset="2"/>
        <a:buChar char=""/>
        <a:defRPr sz="2700" kern="1200">
          <a:solidFill>
            <a:schemeClr val="tx1">
              <a:lumMod val="75000"/>
              <a:lumOff val="25000"/>
            </a:schemeClr>
          </a:solidFill>
          <a:latin typeface="+mn-lt"/>
          <a:ea typeface="+mn-ea"/>
          <a:cs typeface="+mn-cs"/>
        </a:defRPr>
      </a:lvl1pPr>
      <a:lvl2pPr marL="1114425" indent="-428625" algn="l" defTabSz="685800" rtl="0" eaLnBrk="1" latinLnBrk="0" hangingPunct="1">
        <a:spcBef>
          <a:spcPts val="15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2pPr>
      <a:lvl3pPr marL="1714500" indent="-342900" algn="l" defTabSz="685800" rtl="0" eaLnBrk="1" latinLnBrk="0" hangingPunct="1">
        <a:spcBef>
          <a:spcPts val="1500"/>
        </a:spcBef>
        <a:spcAft>
          <a:spcPts val="0"/>
        </a:spcAft>
        <a:buClr>
          <a:schemeClr val="accent1"/>
        </a:buClr>
        <a:buSzPct val="80000"/>
        <a:buFont typeface="Wingdings 3" charset="2"/>
        <a:buChar char=""/>
        <a:defRPr sz="2100" kern="1200">
          <a:solidFill>
            <a:schemeClr val="tx1">
              <a:lumMod val="75000"/>
              <a:lumOff val="25000"/>
            </a:schemeClr>
          </a:solidFill>
          <a:latin typeface="+mn-lt"/>
          <a:ea typeface="+mn-ea"/>
          <a:cs typeface="+mn-cs"/>
        </a:defRPr>
      </a:lvl3pPr>
      <a:lvl4pPr marL="24003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4pPr>
      <a:lvl5pPr marL="30861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5pPr>
      <a:lvl6pPr marL="37719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6pPr>
      <a:lvl7pPr marL="44577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7pPr>
      <a:lvl8pPr marL="51435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8pPr>
      <a:lvl9pPr marL="58293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2700" kern="1200">
          <a:solidFill>
            <a:schemeClr val="tx1"/>
          </a:solidFill>
          <a:latin typeface="+mn-lt"/>
          <a:ea typeface="+mn-ea"/>
          <a:cs typeface="+mn-cs"/>
        </a:defRPr>
      </a:lvl1pPr>
      <a:lvl2pPr marL="685800" algn="l" defTabSz="685800" rtl="0" eaLnBrk="1" latinLnBrk="0" hangingPunct="1">
        <a:defRPr sz="2700" kern="1200">
          <a:solidFill>
            <a:schemeClr val="tx1"/>
          </a:solidFill>
          <a:latin typeface="+mn-lt"/>
          <a:ea typeface="+mn-ea"/>
          <a:cs typeface="+mn-cs"/>
        </a:defRPr>
      </a:lvl2pPr>
      <a:lvl3pPr marL="1371600" algn="l" defTabSz="685800" rtl="0" eaLnBrk="1" latinLnBrk="0" hangingPunct="1">
        <a:defRPr sz="2700" kern="1200">
          <a:solidFill>
            <a:schemeClr val="tx1"/>
          </a:solidFill>
          <a:latin typeface="+mn-lt"/>
          <a:ea typeface="+mn-ea"/>
          <a:cs typeface="+mn-cs"/>
        </a:defRPr>
      </a:lvl3pPr>
      <a:lvl4pPr marL="2057400" algn="l" defTabSz="685800" rtl="0" eaLnBrk="1" latinLnBrk="0" hangingPunct="1">
        <a:defRPr sz="2700" kern="1200">
          <a:solidFill>
            <a:schemeClr val="tx1"/>
          </a:solidFill>
          <a:latin typeface="+mn-lt"/>
          <a:ea typeface="+mn-ea"/>
          <a:cs typeface="+mn-cs"/>
        </a:defRPr>
      </a:lvl4pPr>
      <a:lvl5pPr marL="2743200" algn="l" defTabSz="685800" rtl="0" eaLnBrk="1" latinLnBrk="0" hangingPunct="1">
        <a:defRPr sz="2700" kern="1200">
          <a:solidFill>
            <a:schemeClr val="tx1"/>
          </a:solidFill>
          <a:latin typeface="+mn-lt"/>
          <a:ea typeface="+mn-ea"/>
          <a:cs typeface="+mn-cs"/>
        </a:defRPr>
      </a:lvl5pPr>
      <a:lvl6pPr marL="3429000" algn="l" defTabSz="685800" rtl="0" eaLnBrk="1" latinLnBrk="0" hangingPunct="1">
        <a:defRPr sz="2700" kern="1200">
          <a:solidFill>
            <a:schemeClr val="tx1"/>
          </a:solidFill>
          <a:latin typeface="+mn-lt"/>
          <a:ea typeface="+mn-ea"/>
          <a:cs typeface="+mn-cs"/>
        </a:defRPr>
      </a:lvl6pPr>
      <a:lvl7pPr marL="4114800" algn="l" defTabSz="685800" rtl="0" eaLnBrk="1" latinLnBrk="0" hangingPunct="1">
        <a:defRPr sz="2700" kern="1200">
          <a:solidFill>
            <a:schemeClr val="tx1"/>
          </a:solidFill>
          <a:latin typeface="+mn-lt"/>
          <a:ea typeface="+mn-ea"/>
          <a:cs typeface="+mn-cs"/>
        </a:defRPr>
      </a:lvl7pPr>
      <a:lvl8pPr marL="4800600" algn="l" defTabSz="685800" rtl="0" eaLnBrk="1" latinLnBrk="0" hangingPunct="1">
        <a:defRPr sz="2700" kern="1200">
          <a:solidFill>
            <a:schemeClr val="tx1"/>
          </a:solidFill>
          <a:latin typeface="+mn-lt"/>
          <a:ea typeface="+mn-ea"/>
          <a:cs typeface="+mn-cs"/>
        </a:defRPr>
      </a:lvl8pPr>
      <a:lvl9pPr marL="5486400" algn="l" defTabSz="6858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mailto:director@greenfieldmainstreet.org"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99E03-CBE8-BF7F-1ABE-963A817E8685}"/>
              </a:ext>
            </a:extLst>
          </p:cNvPr>
          <p:cNvSpPr>
            <a:spLocks noGrp="1"/>
          </p:cNvSpPr>
          <p:nvPr>
            <p:ph type="title"/>
          </p:nvPr>
        </p:nvSpPr>
        <p:spPr/>
        <p:txBody>
          <a:bodyPr>
            <a:normAutofit fontScale="90000"/>
          </a:bodyPr>
          <a:lstStyle/>
          <a:p>
            <a:pPr algn="ctr"/>
            <a:r>
              <a:rPr lang="en-US" sz="7300" b="1" dirty="0">
                <a:solidFill>
                  <a:srgbClr val="0070C0"/>
                </a:solidFill>
                <a:effectLst>
                  <a:outerShdw blurRad="38100" dist="38100" dir="2700000" algn="tl">
                    <a:srgbClr val="000000">
                      <a:alpha val="43137"/>
                    </a:srgbClr>
                  </a:outerShdw>
                </a:effectLst>
              </a:rPr>
              <a:t>Downtown Greenfield DORA</a:t>
            </a:r>
            <a:br>
              <a:rPr lang="en-US" sz="7300" dirty="0"/>
            </a:br>
            <a:br>
              <a:rPr lang="en-US" dirty="0"/>
            </a:br>
            <a:br>
              <a:rPr lang="en-US" dirty="0"/>
            </a:br>
            <a:br>
              <a:rPr lang="en-US" dirty="0"/>
            </a:br>
            <a:r>
              <a:rPr lang="en-US" dirty="0">
                <a:solidFill>
                  <a:srgbClr val="0070C0"/>
                </a:solidFill>
              </a:rPr>
              <a:t>What is DORA?</a:t>
            </a:r>
            <a:br>
              <a:rPr lang="en-US" dirty="0">
                <a:solidFill>
                  <a:srgbClr val="0070C0"/>
                </a:solidFill>
              </a:rPr>
            </a:br>
            <a:r>
              <a:rPr lang="en-US" sz="4000" b="0" i="0" dirty="0">
                <a:solidFill>
                  <a:schemeClr val="tx1"/>
                </a:solidFill>
                <a:effectLst/>
                <a:latin typeface="Lato" panose="020F0502020204030203" pitchFamily="34" charset="0"/>
              </a:rPr>
              <a:t>A Designated Outdoor Refreshment Area (DORA) allows patrons 21-years and older to purchase alcoholic beverages from approved businesses within the DORA and carry them outside to be consumed within the DORA’s boundaries. Beverages may be taken around the designated DORA, either while relaxing outdoors, enjoying one of the many downtown events or while shopping at retailers permitting DORA beverages in their businesses.</a:t>
            </a:r>
            <a:br>
              <a:rPr lang="en-US" sz="4000" dirty="0">
                <a:solidFill>
                  <a:schemeClr val="tx1"/>
                </a:solidFill>
              </a:rPr>
            </a:br>
            <a:endParaRPr lang="en-US" sz="4000" dirty="0">
              <a:solidFill>
                <a:schemeClr val="tx1"/>
              </a:solidFill>
            </a:endParaRPr>
          </a:p>
        </p:txBody>
      </p:sp>
    </p:spTree>
    <p:extLst>
      <p:ext uri="{BB962C8B-B14F-4D97-AF65-F5344CB8AC3E}">
        <p14:creationId xmlns:p14="http://schemas.microsoft.com/office/powerpoint/2010/main" val="1422445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3733E-3A57-D1B3-5923-114BB6942808}"/>
              </a:ext>
            </a:extLst>
          </p:cNvPr>
          <p:cNvSpPr>
            <a:spLocks noGrp="1"/>
          </p:cNvSpPr>
          <p:nvPr>
            <p:ph type="title"/>
          </p:nvPr>
        </p:nvSpPr>
        <p:spPr/>
        <p:txBody>
          <a:bodyPr>
            <a:normAutofit fontScale="90000"/>
          </a:bodyPr>
          <a:lstStyle/>
          <a:p>
            <a:pPr algn="ctr"/>
            <a:r>
              <a:rPr lang="en-US" sz="6600" b="1" dirty="0">
                <a:solidFill>
                  <a:srgbClr val="0070C0"/>
                </a:solidFill>
                <a:effectLst>
                  <a:outerShdw blurRad="38100" dist="38100" dir="2700000" algn="tl">
                    <a:srgbClr val="000000">
                      <a:alpha val="43137"/>
                    </a:srgbClr>
                  </a:outerShdw>
                </a:effectLst>
              </a:rPr>
              <a:t>Can people enter and leave my business with alcoholic beverages?</a:t>
            </a: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endParaRPr lang="en-US" sz="6600" b="1" dirty="0">
              <a:solidFill>
                <a:srgbClr val="0070C0"/>
              </a:solidFill>
              <a:effectLst>
                <a:outerShdw blurRad="38100" dist="38100" dir="2700000" algn="tl">
                  <a:srgbClr val="000000">
                    <a:alpha val="43137"/>
                  </a:srgbClr>
                </a:outerShdw>
              </a:effectLst>
            </a:endParaRPr>
          </a:p>
        </p:txBody>
      </p:sp>
      <p:sp>
        <p:nvSpPr>
          <p:cNvPr id="4" name="TextBox 3">
            <a:extLst>
              <a:ext uri="{FF2B5EF4-FFF2-40B4-BE49-F238E27FC236}">
                <a16:creationId xmlns:a16="http://schemas.microsoft.com/office/drawing/2014/main" id="{09F1299B-FCD6-BC59-EA2E-4952180BE7E8}"/>
              </a:ext>
            </a:extLst>
          </p:cNvPr>
          <p:cNvSpPr txBox="1"/>
          <p:nvPr/>
        </p:nvSpPr>
        <p:spPr>
          <a:xfrm>
            <a:off x="4584700" y="4325035"/>
            <a:ext cx="9169400" cy="2308324"/>
          </a:xfrm>
          <a:prstGeom prst="rect">
            <a:avLst/>
          </a:prstGeom>
          <a:noFill/>
        </p:spPr>
        <p:txBody>
          <a:bodyPr wrap="square">
            <a:spAutoFit/>
          </a:bodyPr>
          <a:lstStyle/>
          <a:p>
            <a:pPr algn="ctr"/>
            <a:r>
              <a:rPr lang="en-US" sz="3600" b="0" i="0" dirty="0">
                <a:solidFill>
                  <a:srgbClr val="333333"/>
                </a:solidFill>
                <a:effectLst/>
                <a:latin typeface="Lato" panose="020F0502020204030203" pitchFamily="34" charset="0"/>
              </a:rPr>
              <a:t>A Designated Permittee or a Vendor may allow a person to exit their premises into the DORA with </a:t>
            </a:r>
            <a:r>
              <a:rPr lang="en-US" sz="3600" b="1" i="0" u="sng" dirty="0">
                <a:solidFill>
                  <a:srgbClr val="333333"/>
                </a:solidFill>
                <a:effectLst/>
                <a:latin typeface="Lato" panose="020F0502020204030203" pitchFamily="34" charset="0"/>
              </a:rPr>
              <a:t>not more than two (2)</a:t>
            </a:r>
            <a:r>
              <a:rPr lang="en-US" sz="3600" b="0" i="0" dirty="0">
                <a:solidFill>
                  <a:srgbClr val="333333"/>
                </a:solidFill>
                <a:effectLst/>
                <a:latin typeface="Lato" panose="020F0502020204030203" pitchFamily="34" charset="0"/>
              </a:rPr>
              <a:t> open alcoholic beverages.</a:t>
            </a:r>
          </a:p>
        </p:txBody>
      </p:sp>
    </p:spTree>
    <p:extLst>
      <p:ext uri="{BB962C8B-B14F-4D97-AF65-F5344CB8AC3E}">
        <p14:creationId xmlns:p14="http://schemas.microsoft.com/office/powerpoint/2010/main" val="2383746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24A9A-C079-4694-0AF0-2F54D207CD65}"/>
              </a:ext>
            </a:extLst>
          </p:cNvPr>
          <p:cNvSpPr>
            <a:spLocks noGrp="1"/>
          </p:cNvSpPr>
          <p:nvPr>
            <p:ph type="title"/>
          </p:nvPr>
        </p:nvSpPr>
        <p:spPr/>
        <p:txBody>
          <a:bodyPr>
            <a:normAutofit fontScale="90000"/>
          </a:bodyPr>
          <a:lstStyle/>
          <a:p>
            <a:pPr algn="ctr"/>
            <a:r>
              <a:rPr lang="en-US" sz="7300" b="1" dirty="0">
                <a:solidFill>
                  <a:srgbClr val="0070C0"/>
                </a:solidFill>
                <a:effectLst>
                  <a:outerShdw blurRad="38100" dist="38100" dir="2700000" algn="tl">
                    <a:srgbClr val="000000">
                      <a:alpha val="43137"/>
                    </a:srgbClr>
                  </a:outerShdw>
                </a:effectLst>
              </a:rPr>
              <a:t>What are the fill limits of the beverages?</a:t>
            </a: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br>
              <a:rPr lang="en-US" sz="4000" dirty="0">
                <a:solidFill>
                  <a:srgbClr val="333333"/>
                </a:solidFill>
                <a:latin typeface="Lato" panose="020F0502020204030203" pitchFamily="34" charset="0"/>
              </a:rPr>
            </a:br>
            <a:r>
              <a:rPr lang="en-US" sz="4000" dirty="0">
                <a:solidFill>
                  <a:srgbClr val="333333"/>
                </a:solidFill>
                <a:latin typeface="Lato" panose="020F0502020204030203" pitchFamily="34" charset="0"/>
              </a:rPr>
              <a:t>Beer or flavored malt beverages: up to sixteen (16) ounces.</a:t>
            </a:r>
            <a:br>
              <a:rPr lang="en-US" sz="4000" dirty="0">
                <a:solidFill>
                  <a:srgbClr val="333333"/>
                </a:solidFill>
                <a:latin typeface="Lato" panose="020F0502020204030203" pitchFamily="34" charset="0"/>
              </a:rPr>
            </a:br>
            <a:br>
              <a:rPr lang="en-US" sz="4000" dirty="0">
                <a:solidFill>
                  <a:srgbClr val="333333"/>
                </a:solidFill>
                <a:latin typeface="Lato" panose="020F0502020204030203" pitchFamily="34" charset="0"/>
              </a:rPr>
            </a:br>
            <a:r>
              <a:rPr lang="en-US" sz="4000" dirty="0">
                <a:solidFill>
                  <a:srgbClr val="333333"/>
                </a:solidFill>
                <a:latin typeface="Lato" panose="020F0502020204030203" pitchFamily="34" charset="0"/>
              </a:rPr>
              <a:t>Wine, cider, or a premixed cocktail up to twelve (12) ounces.</a:t>
            </a:r>
            <a:br>
              <a:rPr lang="en-US" sz="4000" dirty="0">
                <a:solidFill>
                  <a:srgbClr val="333333"/>
                </a:solidFill>
                <a:latin typeface="Lato" panose="020F0502020204030203" pitchFamily="34" charset="0"/>
              </a:rPr>
            </a:br>
            <a:br>
              <a:rPr lang="en-US" sz="4000" dirty="0">
                <a:solidFill>
                  <a:srgbClr val="333333"/>
                </a:solidFill>
                <a:latin typeface="Lato" panose="020F0502020204030203" pitchFamily="34" charset="0"/>
              </a:rPr>
            </a:br>
            <a:r>
              <a:rPr lang="en-US" sz="4000" dirty="0">
                <a:solidFill>
                  <a:srgbClr val="333333"/>
                </a:solidFill>
                <a:latin typeface="Lato" panose="020F0502020204030203" pitchFamily="34" charset="0"/>
              </a:rPr>
              <a:t>Liquor or a liquor-based cocktail: up to ten (10) ounces, including up to two (2) ounces of liquor.</a:t>
            </a:r>
            <a:br>
              <a:rPr lang="en-US" sz="4000" dirty="0">
                <a:solidFill>
                  <a:srgbClr val="333333"/>
                </a:solidFill>
                <a:latin typeface="Lato" panose="020F0502020204030203" pitchFamily="34" charset="0"/>
              </a:rPr>
            </a:br>
            <a:br>
              <a:rPr lang="en-US" sz="4000" dirty="0">
                <a:solidFill>
                  <a:srgbClr val="333333"/>
                </a:solidFill>
                <a:latin typeface="Lato" panose="020F0502020204030203" pitchFamily="34" charset="0"/>
              </a:rPr>
            </a:br>
            <a:r>
              <a:rPr lang="en-US" sz="4000" spc="-285" dirty="0">
                <a:solidFill>
                  <a:srgbClr val="FF0000"/>
                </a:solidFill>
              </a:rPr>
              <a:t>A</a:t>
            </a:r>
            <a:r>
              <a:rPr lang="en-US" sz="4000" spc="-185" dirty="0">
                <a:solidFill>
                  <a:srgbClr val="FF0000"/>
                </a:solidFill>
              </a:rPr>
              <a:t> </a:t>
            </a:r>
            <a:r>
              <a:rPr lang="en-US" sz="4000" spc="-140" dirty="0">
                <a:solidFill>
                  <a:srgbClr val="FF0000"/>
                </a:solidFill>
              </a:rPr>
              <a:t>person</a:t>
            </a:r>
            <a:r>
              <a:rPr lang="en-US" sz="4000" spc="-175" dirty="0">
                <a:solidFill>
                  <a:srgbClr val="FF0000"/>
                </a:solidFill>
              </a:rPr>
              <a:t> </a:t>
            </a:r>
            <a:r>
              <a:rPr lang="en-US" sz="4000" spc="-215" dirty="0">
                <a:solidFill>
                  <a:srgbClr val="FF0000"/>
                </a:solidFill>
              </a:rPr>
              <a:t>may</a:t>
            </a:r>
            <a:r>
              <a:rPr lang="en-US" sz="4000" spc="-170" dirty="0">
                <a:solidFill>
                  <a:srgbClr val="FF0000"/>
                </a:solidFill>
              </a:rPr>
              <a:t> </a:t>
            </a:r>
            <a:r>
              <a:rPr lang="en-US" sz="4000" spc="-60" dirty="0">
                <a:solidFill>
                  <a:srgbClr val="FF0000"/>
                </a:solidFill>
              </a:rPr>
              <a:t>not</a:t>
            </a:r>
            <a:r>
              <a:rPr lang="en-US" sz="4000" spc="-175" dirty="0">
                <a:solidFill>
                  <a:srgbClr val="FF0000"/>
                </a:solidFill>
              </a:rPr>
              <a:t> consume </a:t>
            </a:r>
            <a:r>
              <a:rPr lang="en-US" sz="4000" spc="-160" dirty="0">
                <a:solidFill>
                  <a:srgbClr val="FF0000"/>
                </a:solidFill>
              </a:rPr>
              <a:t>an</a:t>
            </a:r>
            <a:r>
              <a:rPr lang="en-US" sz="4000" spc="-170" dirty="0">
                <a:solidFill>
                  <a:srgbClr val="FF0000"/>
                </a:solidFill>
              </a:rPr>
              <a:t> </a:t>
            </a:r>
            <a:r>
              <a:rPr lang="en-US" sz="4000" spc="-110" dirty="0">
                <a:solidFill>
                  <a:srgbClr val="FF0000"/>
                </a:solidFill>
              </a:rPr>
              <a:t>alcoholic</a:t>
            </a:r>
            <a:r>
              <a:rPr lang="en-US" sz="4000" spc="-175" dirty="0">
                <a:solidFill>
                  <a:srgbClr val="FF0000"/>
                </a:solidFill>
              </a:rPr>
              <a:t> </a:t>
            </a:r>
            <a:r>
              <a:rPr lang="en-US" sz="4000" spc="-195" dirty="0">
                <a:solidFill>
                  <a:srgbClr val="FF0000"/>
                </a:solidFill>
              </a:rPr>
              <a:t>beverage</a:t>
            </a:r>
            <a:r>
              <a:rPr lang="en-US" sz="4000" spc="-170" dirty="0">
                <a:solidFill>
                  <a:srgbClr val="FF0000"/>
                </a:solidFill>
              </a:rPr>
              <a:t> </a:t>
            </a:r>
            <a:r>
              <a:rPr lang="en-US" sz="4000" spc="-50" dirty="0">
                <a:solidFill>
                  <a:srgbClr val="FF0000"/>
                </a:solidFill>
              </a:rPr>
              <a:t>in</a:t>
            </a:r>
            <a:r>
              <a:rPr lang="en-US" sz="4000" spc="-175" dirty="0">
                <a:solidFill>
                  <a:srgbClr val="FF0000"/>
                </a:solidFill>
              </a:rPr>
              <a:t> </a:t>
            </a:r>
            <a:r>
              <a:rPr lang="en-US" sz="4000" spc="-75" dirty="0">
                <a:solidFill>
                  <a:srgbClr val="FF0000"/>
                </a:solidFill>
              </a:rPr>
              <a:t>public</a:t>
            </a:r>
            <a:r>
              <a:rPr lang="en-US" sz="4000" spc="-175" dirty="0">
                <a:solidFill>
                  <a:srgbClr val="FF0000"/>
                </a:solidFill>
              </a:rPr>
              <a:t> areas</a:t>
            </a:r>
            <a:r>
              <a:rPr lang="en-US" sz="4000" spc="-170" dirty="0">
                <a:solidFill>
                  <a:srgbClr val="FF0000"/>
                </a:solidFill>
              </a:rPr>
              <a:t> </a:t>
            </a:r>
            <a:r>
              <a:rPr lang="en-US" sz="4000" spc="-105" dirty="0">
                <a:solidFill>
                  <a:srgbClr val="FF0000"/>
                </a:solidFill>
              </a:rPr>
              <a:t>of</a:t>
            </a:r>
            <a:r>
              <a:rPr lang="en-US" sz="4000" spc="-175" dirty="0">
                <a:solidFill>
                  <a:srgbClr val="FF0000"/>
                </a:solidFill>
              </a:rPr>
              <a:t> </a:t>
            </a:r>
            <a:r>
              <a:rPr lang="en-US" sz="4000" spc="-85" dirty="0">
                <a:solidFill>
                  <a:srgbClr val="FF0000"/>
                </a:solidFill>
              </a:rPr>
              <a:t>the</a:t>
            </a:r>
            <a:r>
              <a:rPr lang="en-US" sz="4000" spc="-175" dirty="0">
                <a:solidFill>
                  <a:srgbClr val="FF0000"/>
                </a:solidFill>
              </a:rPr>
              <a:t> </a:t>
            </a:r>
            <a:r>
              <a:rPr lang="en-US" sz="4000" spc="-370" dirty="0">
                <a:solidFill>
                  <a:srgbClr val="FF0000"/>
                </a:solidFill>
              </a:rPr>
              <a:t>DORA</a:t>
            </a:r>
            <a:r>
              <a:rPr lang="en-US" sz="4000" spc="-170" dirty="0">
                <a:solidFill>
                  <a:srgbClr val="FF0000"/>
                </a:solidFill>
              </a:rPr>
              <a:t> </a:t>
            </a:r>
            <a:r>
              <a:rPr lang="en-US" sz="4000" spc="-20" dirty="0">
                <a:solidFill>
                  <a:srgbClr val="FF0000"/>
                </a:solidFill>
              </a:rPr>
              <a:t>that</a:t>
            </a:r>
            <a:r>
              <a:rPr lang="en-US" sz="4000" spc="-175" dirty="0">
                <a:solidFill>
                  <a:srgbClr val="FF0000"/>
                </a:solidFill>
              </a:rPr>
              <a:t> </a:t>
            </a:r>
            <a:r>
              <a:rPr lang="en-US" sz="4000" spc="-204" dirty="0">
                <a:solidFill>
                  <a:srgbClr val="FF0000"/>
                </a:solidFill>
              </a:rPr>
              <a:t>was</a:t>
            </a:r>
            <a:r>
              <a:rPr lang="en-US" sz="4000" spc="-170" dirty="0">
                <a:solidFill>
                  <a:srgbClr val="FF0000"/>
                </a:solidFill>
              </a:rPr>
              <a:t> </a:t>
            </a:r>
            <a:r>
              <a:rPr lang="en-US" sz="4000" spc="-45" dirty="0">
                <a:solidFill>
                  <a:srgbClr val="FF0000"/>
                </a:solidFill>
              </a:rPr>
              <a:t>purchased </a:t>
            </a:r>
            <a:r>
              <a:rPr lang="en-US" sz="4000" spc="-105" dirty="0">
                <a:solidFill>
                  <a:srgbClr val="FF0000"/>
                </a:solidFill>
              </a:rPr>
              <a:t>outside</a:t>
            </a:r>
            <a:r>
              <a:rPr lang="en-US" sz="4000" spc="-170" dirty="0">
                <a:solidFill>
                  <a:srgbClr val="FF0000"/>
                </a:solidFill>
              </a:rPr>
              <a:t> </a:t>
            </a:r>
            <a:r>
              <a:rPr lang="en-US" sz="4000" spc="-105" dirty="0">
                <a:solidFill>
                  <a:srgbClr val="FF0000"/>
                </a:solidFill>
              </a:rPr>
              <a:t>of</a:t>
            </a:r>
            <a:r>
              <a:rPr lang="en-US" sz="4000" spc="-175" dirty="0">
                <a:solidFill>
                  <a:srgbClr val="FF0000"/>
                </a:solidFill>
              </a:rPr>
              <a:t> </a:t>
            </a:r>
            <a:r>
              <a:rPr lang="en-US" sz="4000" spc="-85" dirty="0">
                <a:solidFill>
                  <a:srgbClr val="FF0000"/>
                </a:solidFill>
              </a:rPr>
              <a:t>the</a:t>
            </a:r>
            <a:r>
              <a:rPr lang="en-US" sz="4000" spc="-170" dirty="0">
                <a:solidFill>
                  <a:srgbClr val="FF0000"/>
                </a:solidFill>
              </a:rPr>
              <a:t> </a:t>
            </a:r>
            <a:r>
              <a:rPr lang="en-US" sz="4000" spc="-355" dirty="0">
                <a:solidFill>
                  <a:srgbClr val="FF0000"/>
                </a:solidFill>
              </a:rPr>
              <a:t>DORA.</a:t>
            </a:r>
            <a:br>
              <a:rPr lang="en-US" sz="4000" dirty="0"/>
            </a:br>
            <a:br>
              <a:rPr lang="en-US" sz="4000" dirty="0">
                <a:solidFill>
                  <a:srgbClr val="333333"/>
                </a:solidFill>
                <a:latin typeface="Lato" panose="020F0502020204030203" pitchFamily="34" charset="0"/>
              </a:rPr>
            </a:br>
            <a:br>
              <a:rPr lang="en-US" sz="4000" dirty="0">
                <a:solidFill>
                  <a:srgbClr val="333333"/>
                </a:solidFill>
                <a:latin typeface="Lato" panose="020F0502020204030203" pitchFamily="34" charset="0"/>
              </a:rPr>
            </a:br>
            <a:endParaRPr lang="en-US" sz="40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97619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F4C-499A-76FB-0E68-6DE4AE7BA516}"/>
              </a:ext>
            </a:extLst>
          </p:cNvPr>
          <p:cNvSpPr>
            <a:spLocks noGrp="1"/>
          </p:cNvSpPr>
          <p:nvPr>
            <p:ph type="title"/>
          </p:nvPr>
        </p:nvSpPr>
        <p:spPr/>
        <p:txBody>
          <a:bodyPr>
            <a:normAutofit fontScale="90000"/>
          </a:bodyPr>
          <a:lstStyle/>
          <a:p>
            <a:pPr algn="ctr"/>
            <a:r>
              <a:rPr lang="en-US" sz="6600" b="1" dirty="0">
                <a:solidFill>
                  <a:srgbClr val="0070C0"/>
                </a:solidFill>
                <a:effectLst>
                  <a:outerShdw blurRad="38100" dist="38100" dir="2700000" algn="tl">
                    <a:srgbClr val="000000">
                      <a:alpha val="43137"/>
                    </a:srgbClr>
                  </a:outerShdw>
                </a:effectLst>
              </a:rPr>
              <a:t>Can outside drinks be brought into a DORA?</a:t>
            </a: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r>
              <a:rPr lang="en-US" sz="4000" b="0" i="0" dirty="0">
                <a:solidFill>
                  <a:srgbClr val="333333"/>
                </a:solidFill>
                <a:effectLst/>
                <a:latin typeface="Lato" panose="020F0502020204030203" pitchFamily="34" charset="0"/>
              </a:rPr>
              <a:t>A person may not consume an alcoholic beverage in public areas of the DORA that was purchased outside of the DORA.  This will help safeguard against people sitting outside the barricades at any Depot Street concert and drinking from their coolers.   </a:t>
            </a:r>
            <a:br>
              <a:rPr lang="en-US" sz="4000" b="0" i="0" dirty="0">
                <a:solidFill>
                  <a:srgbClr val="333333"/>
                </a:solidFill>
                <a:effectLst/>
                <a:latin typeface="Lato" panose="020F0502020204030203" pitchFamily="34" charset="0"/>
              </a:rPr>
            </a:br>
            <a:endParaRPr lang="en-US" sz="40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71709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0059E-00F4-EBE5-CF17-44C4672AA0C3}"/>
              </a:ext>
            </a:extLst>
          </p:cNvPr>
          <p:cNvSpPr>
            <a:spLocks noGrp="1"/>
          </p:cNvSpPr>
          <p:nvPr>
            <p:ph type="title"/>
          </p:nvPr>
        </p:nvSpPr>
        <p:spPr/>
        <p:txBody>
          <a:bodyPr>
            <a:normAutofit fontScale="90000"/>
          </a:bodyPr>
          <a:lstStyle/>
          <a:p>
            <a:pPr algn="ctr"/>
            <a:r>
              <a:rPr lang="en-US" sz="6600" b="1" dirty="0">
                <a:solidFill>
                  <a:srgbClr val="0070C0"/>
                </a:solidFill>
                <a:effectLst>
                  <a:outerShdw blurRad="38100" dist="38100" dir="2700000" algn="tl">
                    <a:srgbClr val="000000">
                      <a:alpha val="43137"/>
                    </a:srgbClr>
                  </a:outerShdw>
                </a:effectLst>
              </a:rPr>
              <a:t>Can a business inside the DORA refuse to allow alcoholic beverages onto their property?</a:t>
            </a: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r>
              <a:rPr lang="en-US" sz="4000" b="0" i="0" dirty="0">
                <a:solidFill>
                  <a:srgbClr val="333333"/>
                </a:solidFill>
                <a:effectLst/>
                <a:latin typeface="Lato" panose="020F0502020204030203" pitchFamily="34" charset="0"/>
              </a:rPr>
              <a:t>A business located in the DORA district may, on a nondiscriminatory basis, refuse to allow persons to enter their business with an alcoholic beverage.</a:t>
            </a:r>
            <a:br>
              <a:rPr lang="en-US" sz="4000" b="0" i="0" dirty="0">
                <a:solidFill>
                  <a:srgbClr val="333333"/>
                </a:solidFill>
                <a:effectLst/>
                <a:latin typeface="Lato" panose="020F0502020204030203" pitchFamily="34" charset="0"/>
              </a:rPr>
            </a:br>
            <a:endParaRPr lang="en-US" sz="40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9350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0DDCF-51D4-4C03-2AAE-EED8D4124FDF}"/>
              </a:ext>
            </a:extLst>
          </p:cNvPr>
          <p:cNvSpPr>
            <a:spLocks noGrp="1"/>
          </p:cNvSpPr>
          <p:nvPr>
            <p:ph type="title"/>
          </p:nvPr>
        </p:nvSpPr>
        <p:spPr/>
        <p:txBody>
          <a:bodyPr>
            <a:normAutofit fontScale="90000"/>
          </a:bodyPr>
          <a:lstStyle/>
          <a:p>
            <a:pPr algn="ctr"/>
            <a:r>
              <a:rPr lang="en-US" sz="6600" b="1" dirty="0">
                <a:solidFill>
                  <a:srgbClr val="0070C0"/>
                </a:solidFill>
                <a:effectLst>
                  <a:outerShdw blurRad="38100" dist="38100" dir="2700000" algn="tl">
                    <a:srgbClr val="000000">
                      <a:alpha val="43137"/>
                    </a:srgbClr>
                  </a:outerShdw>
                </a:effectLst>
              </a:rPr>
              <a:t>Are there any timing requirements to the DORA, or is it 24/7?</a:t>
            </a: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r>
              <a:rPr lang="en-US" sz="4000" dirty="0">
                <a:solidFill>
                  <a:schemeClr val="tx1"/>
                </a:solidFill>
                <a:latin typeface="Lato" panose="020F0502020204030203" pitchFamily="34" charset="0"/>
                <a:ea typeface="Lato" panose="020F0502020204030203" pitchFamily="34" charset="0"/>
                <a:cs typeface="Lato" panose="020F0502020204030203" pitchFamily="34" charset="0"/>
              </a:rPr>
              <a:t>The hours for Greenfield’s DORA have not been set but will be written into the City Ordinance once it is adopted. </a:t>
            </a:r>
            <a:r>
              <a:rPr lang="en-US" sz="4000" b="0" i="0" dirty="0">
                <a:solidFill>
                  <a:schemeClr val="tx1"/>
                </a:solidFill>
                <a:effectLst/>
                <a:latin typeface="Lato" panose="020F0502020204030203" pitchFamily="34" charset="0"/>
                <a:ea typeface="Lato" panose="020F0502020204030203" pitchFamily="34" charset="0"/>
                <a:cs typeface="Lato" panose="020F0502020204030203" pitchFamily="34" charset="0"/>
              </a:rPr>
              <a:t>The proposal will be that DORA will be operational all </a:t>
            </a:r>
            <a:r>
              <a:rPr lang="en-US" sz="4000" dirty="0">
                <a:solidFill>
                  <a:schemeClr val="tx1"/>
                </a:solidFill>
                <a:latin typeface="Lato" panose="020F0502020204030203" pitchFamily="34" charset="0"/>
                <a:ea typeface="Lato" panose="020F0502020204030203" pitchFamily="34" charset="0"/>
                <a:cs typeface="Lato" panose="020F0502020204030203" pitchFamily="34" charset="0"/>
              </a:rPr>
              <a:t>year</a:t>
            </a:r>
            <a:r>
              <a:rPr lang="en-US" sz="4000" b="0" i="0" dirty="0">
                <a:solidFill>
                  <a:schemeClr val="tx1"/>
                </a:solidFill>
                <a:effectLst/>
                <a:latin typeface="Lato" panose="020F0502020204030203" pitchFamily="34" charset="0"/>
                <a:ea typeface="Lato" panose="020F0502020204030203" pitchFamily="34" charset="0"/>
                <a:cs typeface="Lato" panose="020F0502020204030203" pitchFamily="34" charset="0"/>
              </a:rPr>
              <a:t>, from 12:00p.m. to 10p.m. Monday through Thursday and 10:00a.m. to 11:00p.m. Friday through Sunday.  </a:t>
            </a:r>
            <a:endParaRPr lang="en-US" sz="4000" b="1" dirty="0">
              <a:solidFill>
                <a:schemeClr val="tx1"/>
              </a:solidFill>
              <a:effectLst>
                <a:outerShdw blurRad="38100" dist="38100" dir="2700000" algn="tl">
                  <a:srgbClr val="000000">
                    <a:alpha val="43137"/>
                  </a:srgbClr>
                </a:outerShdw>
              </a:effectLst>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831604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2171D-97BA-363C-93BA-894E5A957CCE}"/>
              </a:ext>
            </a:extLst>
          </p:cNvPr>
          <p:cNvSpPr>
            <a:spLocks noGrp="1"/>
          </p:cNvSpPr>
          <p:nvPr>
            <p:ph type="title"/>
          </p:nvPr>
        </p:nvSpPr>
        <p:spPr/>
        <p:txBody>
          <a:bodyPr>
            <a:normAutofit fontScale="90000"/>
          </a:bodyPr>
          <a:lstStyle/>
          <a:p>
            <a:pPr algn="ctr"/>
            <a:r>
              <a:rPr lang="en-US" sz="6600" b="1" dirty="0">
                <a:solidFill>
                  <a:srgbClr val="0070C0"/>
                </a:solidFill>
                <a:effectLst>
                  <a:outerShdw blurRad="38100" dist="38100" dir="2700000" algn="tl">
                    <a:srgbClr val="000000">
                      <a:alpha val="43137"/>
                    </a:srgbClr>
                  </a:outerShdw>
                </a:effectLst>
              </a:rPr>
              <a:t>Map of proposed DORA district</a:t>
            </a: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endParaRPr lang="en-US" sz="6600" b="1" dirty="0">
              <a:solidFill>
                <a:srgbClr val="0070C0"/>
              </a:solidFill>
              <a:effectLst>
                <a:outerShdw blurRad="38100" dist="38100" dir="2700000" algn="tl">
                  <a:srgbClr val="000000">
                    <a:alpha val="43137"/>
                  </a:srgbClr>
                </a:outerShdw>
              </a:effectLst>
            </a:endParaRPr>
          </a:p>
        </p:txBody>
      </p:sp>
      <p:pic>
        <p:nvPicPr>
          <p:cNvPr id="4" name="Picture 3" descr="A map of a city&#10;&#10;AI-generated content may be incorrect.">
            <a:extLst>
              <a:ext uri="{FF2B5EF4-FFF2-40B4-BE49-F238E27FC236}">
                <a16:creationId xmlns:a16="http://schemas.microsoft.com/office/drawing/2014/main" id="{8314A884-A693-C72E-7362-6139228B89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401" y="1943175"/>
            <a:ext cx="12895002" cy="8343825"/>
          </a:xfrm>
          <a:prstGeom prst="rect">
            <a:avLst/>
          </a:prstGeom>
        </p:spPr>
      </p:pic>
    </p:spTree>
    <p:extLst>
      <p:ext uri="{BB962C8B-B14F-4D97-AF65-F5344CB8AC3E}">
        <p14:creationId xmlns:p14="http://schemas.microsoft.com/office/powerpoint/2010/main" val="3129966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0383C-5125-7AAE-55E5-4A4F6D2D8042}"/>
              </a:ext>
            </a:extLst>
          </p:cNvPr>
          <p:cNvSpPr>
            <a:spLocks noGrp="1"/>
          </p:cNvSpPr>
          <p:nvPr>
            <p:ph type="title"/>
          </p:nvPr>
        </p:nvSpPr>
        <p:spPr/>
        <p:txBody>
          <a:bodyPr>
            <a:normAutofit fontScale="90000"/>
          </a:bodyPr>
          <a:lstStyle/>
          <a:p>
            <a:pPr algn="ctr"/>
            <a:r>
              <a:rPr lang="en-US" sz="6600" b="1" dirty="0">
                <a:solidFill>
                  <a:srgbClr val="0070C0"/>
                </a:solidFill>
                <a:effectLst>
                  <a:outerShdw blurRad="38100" dist="38100" dir="2700000" algn="tl">
                    <a:srgbClr val="000000">
                      <a:alpha val="43137"/>
                    </a:srgbClr>
                  </a:outerShdw>
                </a:effectLst>
              </a:rPr>
              <a:t>Areas restricted on the map</a:t>
            </a: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r>
              <a:rPr lang="en-US" sz="3600" dirty="0">
                <a:solidFill>
                  <a:schemeClr val="tx1"/>
                </a:solidFill>
              </a:rPr>
              <a:t>Greenfield Central Community School Corporation and their parking lot</a:t>
            </a:r>
            <a:br>
              <a:rPr lang="en-US" sz="3600" dirty="0">
                <a:solidFill>
                  <a:schemeClr val="tx1"/>
                </a:solidFill>
              </a:rPr>
            </a:br>
            <a:br>
              <a:rPr lang="en-US" sz="3600" dirty="0">
                <a:solidFill>
                  <a:schemeClr val="tx1"/>
                </a:solidFill>
              </a:rPr>
            </a:br>
            <a:r>
              <a:rPr lang="en-US" sz="3600" dirty="0">
                <a:solidFill>
                  <a:schemeClr val="tx1"/>
                </a:solidFill>
              </a:rPr>
              <a:t>Greenfield Christian Church and their parking lot on Main Street and East Street</a:t>
            </a:r>
            <a:br>
              <a:rPr lang="en-US" sz="3600" dirty="0">
                <a:solidFill>
                  <a:schemeClr val="tx1"/>
                </a:solidFill>
              </a:rPr>
            </a:br>
            <a:br>
              <a:rPr lang="en-US" sz="3600" dirty="0">
                <a:solidFill>
                  <a:schemeClr val="tx1"/>
                </a:solidFill>
              </a:rPr>
            </a:br>
            <a:r>
              <a:rPr lang="en-US" sz="3600" dirty="0">
                <a:solidFill>
                  <a:schemeClr val="tx1"/>
                </a:solidFill>
              </a:rPr>
              <a:t>Bradley United Methodist Church and their parking lot to the west of the church as well as the lot on the SW corner of Main Street and Pennsylvania Street</a:t>
            </a:r>
            <a:br>
              <a:rPr lang="en-US" b="1" dirty="0">
                <a:solidFill>
                  <a:srgbClr val="0070C0"/>
                </a:solidFill>
                <a:effectLst>
                  <a:outerShdw blurRad="38100" dist="38100" dir="2700000" algn="tl">
                    <a:srgbClr val="000000">
                      <a:alpha val="43137"/>
                    </a:srgbClr>
                  </a:outerShdw>
                </a:effectLst>
              </a:rPr>
            </a:br>
            <a:br>
              <a:rPr lang="en-US" b="1" dirty="0">
                <a:solidFill>
                  <a:srgbClr val="0070C0"/>
                </a:solidFill>
                <a:effectLst>
                  <a:outerShdw blurRad="38100" dist="38100" dir="2700000" algn="tl">
                    <a:srgbClr val="000000">
                      <a:alpha val="43137"/>
                    </a:srgbClr>
                  </a:outerShdw>
                </a:effectLst>
              </a:rPr>
            </a:br>
            <a:br>
              <a:rPr lang="en-US" b="1" dirty="0">
                <a:solidFill>
                  <a:srgbClr val="0070C0"/>
                </a:solidFill>
                <a:effectLst>
                  <a:outerShdw blurRad="38100" dist="38100" dir="2700000" algn="tl">
                    <a:srgbClr val="000000">
                      <a:alpha val="43137"/>
                    </a:srgbClr>
                  </a:outerShdw>
                </a:effectLst>
              </a:rPr>
            </a:br>
            <a:endParaRPr lang="en-US"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6836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12A7C-0287-D80A-6C0D-142A569CD7C1}"/>
              </a:ext>
            </a:extLst>
          </p:cNvPr>
          <p:cNvSpPr>
            <a:spLocks noGrp="1"/>
          </p:cNvSpPr>
          <p:nvPr>
            <p:ph type="title"/>
          </p:nvPr>
        </p:nvSpPr>
        <p:spPr/>
        <p:txBody>
          <a:bodyPr>
            <a:normAutofit fontScale="90000"/>
          </a:bodyPr>
          <a:lstStyle/>
          <a:p>
            <a:pPr algn="ctr"/>
            <a:r>
              <a:rPr lang="en-US" sz="6600" b="1" dirty="0">
                <a:solidFill>
                  <a:srgbClr val="0070C0"/>
                </a:solidFill>
                <a:effectLst>
                  <a:outerShdw blurRad="38100" dist="38100" dir="2700000" algn="tl">
                    <a:srgbClr val="000000">
                      <a:alpha val="43137"/>
                    </a:srgbClr>
                  </a:outerShdw>
                </a:effectLst>
              </a:rPr>
              <a:t>Is there any cost or fee to be a Designated Permittee in the DORA?</a:t>
            </a: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r>
              <a:rPr lang="en-US" sz="6600" b="1" dirty="0">
                <a:solidFill>
                  <a:srgbClr val="0070C0"/>
                </a:solidFill>
                <a:effectLst>
                  <a:outerShdw blurRad="38100" dist="38100" dir="2700000" algn="tl">
                    <a:srgbClr val="000000">
                      <a:alpha val="43137"/>
                    </a:srgbClr>
                  </a:outerShdw>
                </a:effectLst>
              </a:rPr>
              <a:t> </a:t>
            </a:r>
          </a:p>
        </p:txBody>
      </p:sp>
      <p:sp>
        <p:nvSpPr>
          <p:cNvPr id="4" name="TextBox 3">
            <a:extLst>
              <a:ext uri="{FF2B5EF4-FFF2-40B4-BE49-F238E27FC236}">
                <a16:creationId xmlns:a16="http://schemas.microsoft.com/office/drawing/2014/main" id="{440673DA-71E9-EDD7-99FB-CD57D6566916}"/>
              </a:ext>
            </a:extLst>
          </p:cNvPr>
          <p:cNvSpPr txBox="1"/>
          <p:nvPr/>
        </p:nvSpPr>
        <p:spPr>
          <a:xfrm>
            <a:off x="4584700" y="4048036"/>
            <a:ext cx="9169400" cy="3970318"/>
          </a:xfrm>
          <a:prstGeom prst="rect">
            <a:avLst/>
          </a:prstGeom>
          <a:noFill/>
        </p:spPr>
        <p:txBody>
          <a:bodyPr wrap="square">
            <a:spAutoFit/>
          </a:bodyPr>
          <a:lstStyle/>
          <a:p>
            <a:pPr algn="ctr"/>
            <a:r>
              <a:rPr lang="en-US" sz="3600" b="0" i="0" dirty="0">
                <a:solidFill>
                  <a:srgbClr val="333333"/>
                </a:solidFill>
                <a:effectLst/>
                <a:latin typeface="Lato" panose="020F0502020204030203" pitchFamily="34" charset="0"/>
              </a:rPr>
              <a:t>There is no cost at this time, provided however that each Designated Permittee will be required to purchase their own DORA Cups. We </a:t>
            </a:r>
            <a:r>
              <a:rPr lang="en-US" sz="3600" b="0" i="1" dirty="0">
                <a:solidFill>
                  <a:srgbClr val="333333"/>
                </a:solidFill>
                <a:effectLst/>
                <a:latin typeface="Lato" panose="020F0502020204030203" pitchFamily="34" charset="0"/>
              </a:rPr>
              <a:t>may </a:t>
            </a:r>
            <a:r>
              <a:rPr lang="en-US" sz="3600" b="0" i="0" dirty="0">
                <a:solidFill>
                  <a:srgbClr val="333333"/>
                </a:solidFill>
                <a:effectLst/>
                <a:latin typeface="Lato" panose="020F0502020204030203" pitchFamily="34" charset="0"/>
              </a:rPr>
              <a:t>reassess depending on the cost of operating the DORA (i.e. public safety, sanitation, permit administration, etc.).</a:t>
            </a:r>
          </a:p>
        </p:txBody>
      </p:sp>
    </p:spTree>
    <p:extLst>
      <p:ext uri="{BB962C8B-B14F-4D97-AF65-F5344CB8AC3E}">
        <p14:creationId xmlns:p14="http://schemas.microsoft.com/office/powerpoint/2010/main" val="1833298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55BAA-4ACF-0F3B-F1B7-E14902183C9E}"/>
              </a:ext>
            </a:extLst>
          </p:cNvPr>
          <p:cNvSpPr>
            <a:spLocks noGrp="1"/>
          </p:cNvSpPr>
          <p:nvPr>
            <p:ph type="title"/>
          </p:nvPr>
        </p:nvSpPr>
        <p:spPr/>
        <p:txBody>
          <a:bodyPr>
            <a:normAutofit fontScale="90000"/>
          </a:bodyPr>
          <a:lstStyle/>
          <a:p>
            <a:pPr algn="ctr"/>
            <a:r>
              <a:rPr lang="en-US" sz="6600" b="1" dirty="0">
                <a:solidFill>
                  <a:srgbClr val="0070C0"/>
                </a:solidFill>
                <a:effectLst>
                  <a:outerShdw blurRad="38100" dist="38100" dir="2700000" algn="tl">
                    <a:srgbClr val="000000">
                      <a:alpha val="43137"/>
                    </a:srgbClr>
                  </a:outerShdw>
                </a:effectLst>
              </a:rPr>
              <a:t>Will there be signage to mark the boundaries of the DORA district?</a:t>
            </a: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r>
              <a:rPr lang="en-US" sz="3600" dirty="0">
                <a:solidFill>
                  <a:schemeClr val="tx1"/>
                </a:solidFill>
              </a:rPr>
              <a:t>Yes, we will have signs designed and placed around the DORA district indicating that you are entering or leaving the approved area. The signs will have QR codes that will provide detailed information of the ordinance guidelines pertaining to the DORA district.  </a:t>
            </a:r>
            <a:endParaRPr lang="en-US" sz="66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8486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2701"/>
            <a:ext cx="18288001" cy="10299701"/>
            <a:chOff x="0" y="-8467"/>
            <a:chExt cx="12192000" cy="6866467"/>
          </a:xfrm>
        </p:grpSpPr>
        <p:cxnSp>
          <p:nvCxnSpPr>
            <p:cNvPr id="9" name="Straight Connector 8">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object 3"/>
          <p:cNvSpPr txBox="1">
            <a:spLocks noGrp="1"/>
          </p:cNvSpPr>
          <p:nvPr>
            <p:ph type="title"/>
          </p:nvPr>
        </p:nvSpPr>
        <p:spPr>
          <a:xfrm>
            <a:off x="9142282" y="1891996"/>
            <a:ext cx="5246348" cy="4503993"/>
          </a:xfrm>
          <a:prstGeom prst="rect">
            <a:avLst/>
          </a:prstGeom>
        </p:spPr>
        <p:txBody>
          <a:bodyPr vert="horz" lIns="91440" tIns="45720" rIns="91440" bIns="45720" rtlCol="0" anchor="b">
            <a:normAutofit/>
          </a:bodyPr>
          <a:lstStyle/>
          <a:p>
            <a:pPr marL="12700" defTabSz="457200"/>
            <a:r>
              <a:rPr lang="en-US" sz="6600" kern="1200" spc="-620" dirty="0">
                <a:solidFill>
                  <a:schemeClr val="accent1"/>
                </a:solidFill>
                <a:uFill>
                  <a:solidFill>
                    <a:srgbClr val="000000"/>
                  </a:solidFill>
                </a:uFill>
                <a:latin typeface="+mj-lt"/>
                <a:ea typeface="+mj-ea"/>
                <a:cs typeface="+mj-cs"/>
              </a:rPr>
              <a:t> </a:t>
            </a:r>
            <a:r>
              <a:rPr lang="en-US" sz="6600" kern="1200" spc="-620" dirty="0">
                <a:solidFill>
                  <a:srgbClr val="0070C0"/>
                </a:solidFill>
                <a:uFill>
                  <a:solidFill>
                    <a:srgbClr val="000000"/>
                  </a:solidFill>
                </a:uFill>
                <a:latin typeface="+mj-lt"/>
                <a:ea typeface="+mj-ea"/>
                <a:cs typeface="+mj-cs"/>
              </a:rPr>
              <a:t>Example of </a:t>
            </a:r>
            <a:r>
              <a:rPr lang="en-US" sz="6600" kern="1200" spc="445" dirty="0">
                <a:solidFill>
                  <a:srgbClr val="0070C0"/>
                </a:solidFill>
                <a:uFill>
                  <a:solidFill>
                    <a:srgbClr val="000000"/>
                  </a:solidFill>
                </a:uFill>
                <a:latin typeface="+mj-lt"/>
                <a:ea typeface="+mj-ea"/>
                <a:cs typeface="+mj-cs"/>
              </a:rPr>
              <a:t>Boundary</a:t>
            </a:r>
            <a:r>
              <a:rPr lang="en-US" sz="6600" kern="1200" spc="-10" dirty="0">
                <a:solidFill>
                  <a:srgbClr val="0070C0"/>
                </a:solidFill>
                <a:uFill>
                  <a:solidFill>
                    <a:srgbClr val="000000"/>
                  </a:solidFill>
                </a:uFill>
                <a:latin typeface="+mj-lt"/>
                <a:ea typeface="+mj-ea"/>
                <a:cs typeface="+mj-cs"/>
              </a:rPr>
              <a:t> </a:t>
            </a:r>
            <a:r>
              <a:rPr lang="en-US" sz="6600" kern="1200" spc="615" dirty="0">
                <a:solidFill>
                  <a:srgbClr val="0070C0"/>
                </a:solidFill>
                <a:uFill>
                  <a:solidFill>
                    <a:srgbClr val="000000"/>
                  </a:solidFill>
                </a:uFill>
                <a:latin typeface="+mj-lt"/>
                <a:ea typeface="+mj-ea"/>
                <a:cs typeface="+mj-cs"/>
              </a:rPr>
              <a:t>Signage </a:t>
            </a:r>
            <a:endParaRPr lang="en-US" sz="6600" kern="1200" dirty="0">
              <a:solidFill>
                <a:srgbClr val="0070C0"/>
              </a:solidFill>
              <a:latin typeface="+mj-lt"/>
              <a:ea typeface="+mj-ea"/>
              <a:cs typeface="+mj-cs"/>
            </a:endParaRPr>
          </a:p>
        </p:txBody>
      </p:sp>
      <p:sp>
        <p:nvSpPr>
          <p:cNvPr id="20" name="Isosceles Triangle 19">
            <a:extLst>
              <a:ext uri="{FF2B5EF4-FFF2-40B4-BE49-F238E27FC236}">
                <a16:creationId xmlns:a16="http://schemas.microsoft.com/office/drawing/2014/main" id="{AA330523-F25B-4007-B3E5-ABB5637D16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761" y="19050"/>
            <a:ext cx="1263894" cy="8499231"/>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2" name="object 2"/>
          <p:cNvPicPr/>
          <p:nvPr/>
        </p:nvPicPr>
        <p:blipFill>
          <a:blip r:embed="rId2" cstate="print"/>
          <a:stretch>
            <a:fillRect/>
          </a:stretch>
        </p:blipFill>
        <p:spPr>
          <a:xfrm>
            <a:off x="4325498" y="1891995"/>
            <a:ext cx="4338436" cy="650301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F77D3-9C9A-0D91-265E-B5F92FCCD70A}"/>
              </a:ext>
            </a:extLst>
          </p:cNvPr>
          <p:cNvSpPr>
            <a:spLocks noGrp="1"/>
          </p:cNvSpPr>
          <p:nvPr>
            <p:ph type="title"/>
          </p:nvPr>
        </p:nvSpPr>
        <p:spPr/>
        <p:txBody>
          <a:bodyPr>
            <a:normAutofit fontScale="90000"/>
          </a:bodyPr>
          <a:lstStyle/>
          <a:p>
            <a:pPr algn="ctr"/>
            <a:r>
              <a:rPr lang="en-US" sz="7300" b="1" dirty="0">
                <a:solidFill>
                  <a:srgbClr val="0070C0"/>
                </a:solidFill>
                <a:effectLst>
                  <a:outerShdw blurRad="38100" dist="38100" dir="2700000" algn="tl">
                    <a:srgbClr val="000000">
                      <a:alpha val="43137"/>
                    </a:srgbClr>
                  </a:outerShdw>
                </a:effectLst>
              </a:rPr>
              <a:t>Why a DORA?</a:t>
            </a:r>
            <a:br>
              <a:rPr lang="en-US" sz="73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endParaRPr lang="en-US" sz="6600" b="1" dirty="0">
              <a:solidFill>
                <a:srgbClr val="0070C0"/>
              </a:solidFill>
              <a:effectLst>
                <a:outerShdw blurRad="38100" dist="38100" dir="2700000" algn="tl">
                  <a:srgbClr val="000000">
                    <a:alpha val="43137"/>
                  </a:srgbClr>
                </a:outerShdw>
              </a:effectLst>
            </a:endParaRPr>
          </a:p>
        </p:txBody>
      </p:sp>
      <p:sp>
        <p:nvSpPr>
          <p:cNvPr id="4" name="TextBox 3">
            <a:extLst>
              <a:ext uri="{FF2B5EF4-FFF2-40B4-BE49-F238E27FC236}">
                <a16:creationId xmlns:a16="http://schemas.microsoft.com/office/drawing/2014/main" id="{F82A007A-1DD4-AFF3-8DB9-491B0C14C169}"/>
              </a:ext>
            </a:extLst>
          </p:cNvPr>
          <p:cNvSpPr txBox="1"/>
          <p:nvPr/>
        </p:nvSpPr>
        <p:spPr>
          <a:xfrm>
            <a:off x="4584700" y="4186535"/>
            <a:ext cx="9169400" cy="4524315"/>
          </a:xfrm>
          <a:prstGeom prst="rect">
            <a:avLst/>
          </a:prstGeom>
          <a:noFill/>
        </p:spPr>
        <p:txBody>
          <a:bodyPr wrap="square">
            <a:spAutoFit/>
          </a:bodyPr>
          <a:lstStyle/>
          <a:p>
            <a:pPr algn="ctr"/>
            <a:r>
              <a:rPr lang="en-US" sz="3600" b="0" i="0" dirty="0">
                <a:solidFill>
                  <a:srgbClr val="333333"/>
                </a:solidFill>
                <a:effectLst/>
                <a:latin typeface="Lato" panose="020F0502020204030203" pitchFamily="34" charset="0"/>
              </a:rPr>
              <a:t>33 cities in Indiana, including our neighbors in Shelbyville, Fortville and Noblesville have already taken advantage of the Indiana legislation allowing them to establish a DORA. The city’s goal is to facilitate a vibrant setting that promotes economic development and enhances the overall downtown experience.</a:t>
            </a:r>
            <a:endParaRPr lang="en-US" sz="3600" dirty="0"/>
          </a:p>
        </p:txBody>
      </p:sp>
    </p:spTree>
    <p:extLst>
      <p:ext uri="{BB962C8B-B14F-4D97-AF65-F5344CB8AC3E}">
        <p14:creationId xmlns:p14="http://schemas.microsoft.com/office/powerpoint/2010/main" val="1760275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B0F9B-DBCC-F39E-D35A-02B08043A838}"/>
              </a:ext>
            </a:extLst>
          </p:cNvPr>
          <p:cNvSpPr>
            <a:spLocks noGrp="1"/>
          </p:cNvSpPr>
          <p:nvPr>
            <p:ph type="title"/>
          </p:nvPr>
        </p:nvSpPr>
        <p:spPr/>
        <p:txBody>
          <a:bodyPr>
            <a:normAutofit fontScale="90000"/>
          </a:bodyPr>
          <a:lstStyle/>
          <a:p>
            <a:pPr algn="ctr"/>
            <a:r>
              <a:rPr lang="en-US" sz="6600" b="1" dirty="0">
                <a:solidFill>
                  <a:srgbClr val="0070C0"/>
                </a:solidFill>
                <a:effectLst>
                  <a:outerShdw blurRad="38100" dist="38100" dir="2700000" algn="tl">
                    <a:srgbClr val="000000">
                      <a:alpha val="43137"/>
                    </a:srgbClr>
                  </a:outerShdw>
                </a:effectLst>
              </a:rPr>
              <a:t>Will there be vendor areas within the DORA?</a:t>
            </a: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r>
              <a:rPr lang="en-US" sz="4000" dirty="0">
                <a:solidFill>
                  <a:schemeClr val="tx1"/>
                </a:solidFill>
              </a:rPr>
              <a:t>Yes, the proposed areas are Depot Street Park, Courthouse Plaza &amp; the Living Alley.</a:t>
            </a:r>
            <a:endParaRPr lang="en-US" sz="40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334585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FB20F-306B-4414-C5FF-A2D021B27138}"/>
              </a:ext>
            </a:extLst>
          </p:cNvPr>
          <p:cNvSpPr>
            <a:spLocks noGrp="1"/>
          </p:cNvSpPr>
          <p:nvPr>
            <p:ph type="title"/>
          </p:nvPr>
        </p:nvSpPr>
        <p:spPr/>
        <p:txBody>
          <a:bodyPr>
            <a:noAutofit/>
          </a:bodyPr>
          <a:lstStyle/>
          <a:p>
            <a:pPr algn="ctr"/>
            <a:r>
              <a:rPr lang="en-US" sz="4400" b="1" i="0" dirty="0">
                <a:solidFill>
                  <a:srgbClr val="0070C0"/>
                </a:solidFill>
                <a:effectLst>
                  <a:outerShdw blurRad="38100" dist="38100" dir="2700000" algn="tl">
                    <a:srgbClr val="000000">
                      <a:alpha val="43137"/>
                    </a:srgbClr>
                  </a:outerShdw>
                </a:effectLst>
                <a:latin typeface="Lato" panose="020F0502020204030203" pitchFamily="34" charset="0"/>
              </a:rPr>
              <a:t>Are businesses located outside of the DORA allowed to cater inside the DORA and provide alcohol as a regular Designated Permittee? Is that based on an event, or open-ended?</a:t>
            </a:r>
            <a:br>
              <a:rPr lang="en-US" sz="4400" b="1" i="0" dirty="0">
                <a:solidFill>
                  <a:srgbClr val="0070C0"/>
                </a:solidFill>
                <a:effectLst>
                  <a:outerShdw blurRad="38100" dist="38100" dir="2700000" algn="tl">
                    <a:srgbClr val="000000">
                      <a:alpha val="43137"/>
                    </a:srgbClr>
                  </a:outerShdw>
                </a:effectLst>
                <a:latin typeface="Lato" panose="020F0502020204030203" pitchFamily="34" charset="0"/>
              </a:rPr>
            </a:br>
            <a:br>
              <a:rPr lang="en-US" sz="3600" b="1" i="0" dirty="0">
                <a:solidFill>
                  <a:schemeClr val="tx1"/>
                </a:solidFill>
                <a:effectLst>
                  <a:outerShdw blurRad="38100" dist="38100" dir="2700000" algn="tl">
                    <a:srgbClr val="000000">
                      <a:alpha val="43137"/>
                    </a:srgbClr>
                  </a:outerShdw>
                </a:effectLst>
                <a:latin typeface="Lato" panose="020F0502020204030203" pitchFamily="34" charset="0"/>
              </a:rPr>
            </a:br>
            <a:r>
              <a:rPr lang="en-US" sz="3600" b="0" i="0" dirty="0">
                <a:solidFill>
                  <a:schemeClr val="tx1"/>
                </a:solidFill>
                <a:effectLst/>
                <a:latin typeface="Lato" panose="020F0502020204030203" pitchFamily="34" charset="0"/>
              </a:rPr>
              <a:t>Yes.  A business outside of the DORA may apply to be a vendor and be located within a “vendor location” area during a scheduled event.</a:t>
            </a:r>
            <a:br>
              <a:rPr lang="en-US" sz="3600" b="0" i="0" dirty="0">
                <a:solidFill>
                  <a:schemeClr val="tx1"/>
                </a:solidFill>
                <a:effectLst/>
                <a:latin typeface="Lato" panose="020F0502020204030203" pitchFamily="34" charset="0"/>
              </a:rPr>
            </a:br>
            <a:endParaRPr lang="en-US" sz="36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519930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93895-A6A0-83FF-88E9-CA9FC3D3A562}"/>
              </a:ext>
            </a:extLst>
          </p:cNvPr>
          <p:cNvSpPr>
            <a:spLocks noGrp="1"/>
          </p:cNvSpPr>
          <p:nvPr>
            <p:ph type="title"/>
          </p:nvPr>
        </p:nvSpPr>
        <p:spPr>
          <a:xfrm>
            <a:off x="1016001" y="3924300"/>
            <a:ext cx="12895002" cy="2133600"/>
          </a:xfrm>
        </p:spPr>
        <p:txBody>
          <a:bodyPr/>
          <a:lstStyle/>
          <a:p>
            <a:pPr algn="ctr"/>
            <a:r>
              <a:rPr lang="en-US" b="1" dirty="0">
                <a:solidFill>
                  <a:srgbClr val="0070C0"/>
                </a:solidFill>
                <a:effectLst>
                  <a:outerShdw blurRad="38100" dist="38100" dir="2700000" algn="tl">
                    <a:srgbClr val="000000">
                      <a:alpha val="43137"/>
                    </a:srgbClr>
                  </a:outerShdw>
                </a:effectLst>
              </a:rPr>
              <a:t>Letters of support from other communities and local businesses</a:t>
            </a:r>
          </a:p>
        </p:txBody>
      </p:sp>
    </p:spTree>
    <p:extLst>
      <p:ext uri="{BB962C8B-B14F-4D97-AF65-F5344CB8AC3E}">
        <p14:creationId xmlns:p14="http://schemas.microsoft.com/office/powerpoint/2010/main" val="2287172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BC91B-7D7C-4A92-7AA1-1FB68DD1D71C}"/>
              </a:ext>
            </a:extLst>
          </p:cNvPr>
          <p:cNvSpPr>
            <a:spLocks noGrp="1"/>
          </p:cNvSpPr>
          <p:nvPr>
            <p:ph type="title"/>
          </p:nvPr>
        </p:nvSpPr>
        <p:spPr/>
        <p:txBody>
          <a:bodyPr>
            <a:noAutofit/>
          </a:bodyPr>
          <a:lstStyle/>
          <a:p>
            <a:pPr algn="ctr"/>
            <a:r>
              <a:rPr lang="en-US" sz="6600" b="1" i="0" dirty="0">
                <a:solidFill>
                  <a:srgbClr val="0070C0"/>
                </a:solidFill>
                <a:effectLst>
                  <a:outerShdw blurRad="38100" dist="38100" dir="2700000" algn="tl">
                    <a:srgbClr val="000000">
                      <a:alpha val="43137"/>
                    </a:srgbClr>
                  </a:outerShdw>
                </a:effectLst>
                <a:latin typeface="Lato" panose="020F0502020204030203" pitchFamily="34" charset="0"/>
              </a:rPr>
              <a:t>Who is the main POC for DORA processes, questions, etc.?</a:t>
            </a:r>
            <a:br>
              <a:rPr lang="en-US" sz="6600" b="1" i="0" dirty="0">
                <a:solidFill>
                  <a:srgbClr val="0070C0"/>
                </a:solidFill>
                <a:effectLst>
                  <a:outerShdw blurRad="38100" dist="38100" dir="2700000" algn="tl">
                    <a:srgbClr val="000000">
                      <a:alpha val="43137"/>
                    </a:srgbClr>
                  </a:outerShdw>
                </a:effectLst>
                <a:latin typeface="Lato" panose="020F0502020204030203" pitchFamily="34" charset="0"/>
              </a:rPr>
            </a:br>
            <a:br>
              <a:rPr lang="en-US" sz="6600" b="1" i="0" dirty="0">
                <a:solidFill>
                  <a:srgbClr val="0070C0"/>
                </a:solidFill>
                <a:effectLst>
                  <a:outerShdw blurRad="38100" dist="38100" dir="2700000" algn="tl">
                    <a:srgbClr val="000000">
                      <a:alpha val="43137"/>
                    </a:srgbClr>
                  </a:outerShdw>
                </a:effectLst>
                <a:latin typeface="Lato" panose="020F0502020204030203" pitchFamily="34" charset="0"/>
              </a:rPr>
            </a:br>
            <a:r>
              <a:rPr lang="en-US" sz="3600" dirty="0">
                <a:solidFill>
                  <a:schemeClr val="tx1"/>
                </a:solidFill>
                <a:latin typeface="Lato" panose="020F0502020204030203" pitchFamily="34" charset="0"/>
              </a:rPr>
              <a:t>Please contact Greenfield Main Street, </a:t>
            </a:r>
            <a:r>
              <a:rPr lang="en-US" sz="3600">
                <a:solidFill>
                  <a:schemeClr val="tx1"/>
                </a:solidFill>
                <a:latin typeface="Lato" panose="020F0502020204030203" pitchFamily="34" charset="0"/>
              </a:rPr>
              <a:t>Inc </a:t>
            </a:r>
            <a:br>
              <a:rPr lang="en-US" sz="3600">
                <a:solidFill>
                  <a:schemeClr val="tx1"/>
                </a:solidFill>
                <a:latin typeface="Lato" panose="020F0502020204030203" pitchFamily="34" charset="0"/>
              </a:rPr>
            </a:br>
            <a:r>
              <a:rPr lang="en-US" sz="3600">
                <a:solidFill>
                  <a:schemeClr val="tx1"/>
                </a:solidFill>
                <a:latin typeface="Lato" panose="020F0502020204030203" pitchFamily="34" charset="0"/>
              </a:rPr>
              <a:t>Heather </a:t>
            </a:r>
            <a:r>
              <a:rPr lang="en-US" sz="3600" dirty="0">
                <a:solidFill>
                  <a:schemeClr val="tx1"/>
                </a:solidFill>
                <a:latin typeface="Lato" panose="020F0502020204030203" pitchFamily="34" charset="0"/>
              </a:rPr>
              <a:t>Condra Executive Director with any questions, etc.</a:t>
            </a:r>
            <a:br>
              <a:rPr lang="en-US" sz="3600" dirty="0">
                <a:solidFill>
                  <a:schemeClr val="tx1"/>
                </a:solidFill>
                <a:latin typeface="Lato" panose="020F0502020204030203" pitchFamily="34" charset="0"/>
              </a:rPr>
            </a:br>
            <a:br>
              <a:rPr lang="en-US" sz="3600" dirty="0">
                <a:solidFill>
                  <a:schemeClr val="tx1"/>
                </a:solidFill>
                <a:latin typeface="Lato" panose="020F0502020204030203" pitchFamily="34" charset="0"/>
              </a:rPr>
            </a:br>
            <a:r>
              <a:rPr lang="en-US" sz="3600" dirty="0">
                <a:solidFill>
                  <a:schemeClr val="tx1"/>
                </a:solidFill>
                <a:latin typeface="Lato" panose="020F0502020204030203" pitchFamily="34" charset="0"/>
                <a:hlinkClick r:id="rId2"/>
              </a:rPr>
              <a:t>director@greenfieldmainstreet.org</a:t>
            </a:r>
            <a:r>
              <a:rPr lang="en-US" sz="3600" dirty="0">
                <a:solidFill>
                  <a:schemeClr val="tx1"/>
                </a:solidFill>
                <a:latin typeface="Lato" panose="020F0502020204030203" pitchFamily="34" charset="0"/>
              </a:rPr>
              <a:t> 317-649-0890</a:t>
            </a:r>
            <a:br>
              <a:rPr lang="en-US" sz="3600" dirty="0">
                <a:solidFill>
                  <a:schemeClr val="tx1"/>
                </a:solidFill>
                <a:latin typeface="Lato" panose="020F0502020204030203" pitchFamily="34" charset="0"/>
              </a:rPr>
            </a:br>
            <a:br>
              <a:rPr lang="en-US" sz="3600" dirty="0">
                <a:solidFill>
                  <a:schemeClr val="tx1"/>
                </a:solidFill>
                <a:latin typeface="Lato" panose="020F0502020204030203" pitchFamily="34" charset="0"/>
              </a:rPr>
            </a:br>
            <a:r>
              <a:rPr lang="en-US" sz="3600" dirty="0">
                <a:solidFill>
                  <a:srgbClr val="0070C0"/>
                </a:solidFill>
                <a:latin typeface="Lato" panose="020F0502020204030203" pitchFamily="34" charset="0"/>
              </a:rPr>
              <a:t>https://www.in.gov/atc/alcohol-permit-resources/designated-outdoor-refreshment-areas/</a:t>
            </a:r>
            <a:endParaRPr lang="en-US" sz="66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59512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D3BC3-8E3F-6C04-5E80-3BBC5E4B94CE}"/>
              </a:ext>
            </a:extLst>
          </p:cNvPr>
          <p:cNvSpPr>
            <a:spLocks noGrp="1"/>
          </p:cNvSpPr>
          <p:nvPr>
            <p:ph type="title"/>
          </p:nvPr>
        </p:nvSpPr>
        <p:spPr/>
        <p:txBody>
          <a:bodyPr>
            <a:noAutofit/>
          </a:bodyPr>
          <a:lstStyle/>
          <a:p>
            <a:pPr algn="ctr"/>
            <a:r>
              <a:rPr lang="en-US" sz="6600" dirty="0">
                <a:solidFill>
                  <a:srgbClr val="0070C0"/>
                </a:solidFill>
                <a:effectLst>
                  <a:outerShdw blurRad="38100" dist="38100" dir="2700000" algn="tl">
                    <a:srgbClr val="000000">
                      <a:alpha val="43137"/>
                    </a:srgbClr>
                  </a:outerShdw>
                </a:effectLst>
              </a:rPr>
              <a:t>Benefits of a DORA?</a:t>
            </a:r>
            <a:br>
              <a:rPr lang="en-US" sz="6600" dirty="0">
                <a:solidFill>
                  <a:srgbClr val="0070C0"/>
                </a:solidFill>
                <a:effectLst>
                  <a:outerShdw blurRad="38100" dist="38100" dir="2700000" algn="tl">
                    <a:srgbClr val="000000">
                      <a:alpha val="43137"/>
                    </a:srgbClr>
                  </a:outerShdw>
                </a:effectLst>
              </a:rPr>
            </a:br>
            <a:br>
              <a:rPr lang="en-US" sz="6600" dirty="0">
                <a:effectLst>
                  <a:outerShdw blurRad="38100" dist="38100" dir="2700000" algn="tl">
                    <a:srgbClr val="000000">
                      <a:alpha val="43137"/>
                    </a:srgbClr>
                  </a:outerShdw>
                </a:effectLst>
              </a:rPr>
            </a:br>
            <a:endParaRPr lang="en-US" sz="6600" dirty="0">
              <a:effectLst>
                <a:outerShdw blurRad="38100" dist="38100" dir="2700000" algn="tl">
                  <a:srgbClr val="000000">
                    <a:alpha val="43137"/>
                  </a:srgbClr>
                </a:outerShdw>
              </a:effectLst>
            </a:endParaRPr>
          </a:p>
        </p:txBody>
      </p:sp>
      <p:sp>
        <p:nvSpPr>
          <p:cNvPr id="4" name="TextBox 3">
            <a:extLst>
              <a:ext uri="{FF2B5EF4-FFF2-40B4-BE49-F238E27FC236}">
                <a16:creationId xmlns:a16="http://schemas.microsoft.com/office/drawing/2014/main" id="{32BD37F9-0163-8567-A849-62B453E90006}"/>
              </a:ext>
            </a:extLst>
          </p:cNvPr>
          <p:cNvSpPr txBox="1"/>
          <p:nvPr/>
        </p:nvSpPr>
        <p:spPr>
          <a:xfrm>
            <a:off x="4584700" y="3909536"/>
            <a:ext cx="9169400" cy="5078313"/>
          </a:xfrm>
          <a:prstGeom prst="rect">
            <a:avLst/>
          </a:prstGeom>
          <a:noFill/>
        </p:spPr>
        <p:txBody>
          <a:bodyPr wrap="square">
            <a:spAutoFit/>
          </a:bodyPr>
          <a:lstStyle/>
          <a:p>
            <a:pPr marL="571500" indent="-571500" algn="ctr">
              <a:buFont typeface="Arial" panose="020B0604020202020204" pitchFamily="34" charset="0"/>
              <a:buChar char="•"/>
            </a:pPr>
            <a:r>
              <a:rPr lang="en-US" sz="3600" b="0" i="0" dirty="0">
                <a:solidFill>
                  <a:srgbClr val="333333"/>
                </a:solidFill>
                <a:effectLst/>
                <a:latin typeface="Lato" panose="020F0502020204030203" pitchFamily="34" charset="0"/>
              </a:rPr>
              <a:t>Boost Tourism in the Downtown</a:t>
            </a:r>
          </a:p>
          <a:p>
            <a:pPr algn="ctr">
              <a:buFont typeface="Arial" panose="020B0604020202020204" pitchFamily="34" charset="0"/>
              <a:buChar char="•"/>
            </a:pPr>
            <a:r>
              <a:rPr lang="en-US" sz="3600" b="0" i="0" dirty="0">
                <a:solidFill>
                  <a:srgbClr val="333333"/>
                </a:solidFill>
                <a:effectLst/>
                <a:latin typeface="Lato" panose="020F0502020204030203" pitchFamily="34" charset="0"/>
              </a:rPr>
              <a:t>New Revenue Source for Restaurants and Bars</a:t>
            </a:r>
          </a:p>
          <a:p>
            <a:pPr marL="571500" indent="-571500" algn="ctr">
              <a:buFont typeface="Arial" panose="020B0604020202020204" pitchFamily="34" charset="0"/>
              <a:buChar char="•"/>
            </a:pPr>
            <a:r>
              <a:rPr lang="en-US" sz="3600" b="0" i="0" dirty="0">
                <a:solidFill>
                  <a:srgbClr val="333333"/>
                </a:solidFill>
                <a:effectLst/>
                <a:latin typeface="Lato" panose="020F0502020204030203" pitchFamily="34" charset="0"/>
              </a:rPr>
              <a:t>Increased Revenue and Spending in Retailers within the DORA Boundaries</a:t>
            </a:r>
          </a:p>
          <a:p>
            <a:pPr marL="571500" algn="ctr">
              <a:buFont typeface="Arial" panose="020B0604020202020204" pitchFamily="34" charset="0"/>
              <a:buChar char="•"/>
            </a:pPr>
            <a:r>
              <a:rPr lang="en-US" sz="3600" b="0" i="0" dirty="0">
                <a:solidFill>
                  <a:srgbClr val="333333"/>
                </a:solidFill>
                <a:effectLst/>
                <a:latin typeface="Lato" panose="020F0502020204030203" pitchFamily="34" charset="0"/>
              </a:rPr>
              <a:t>Boost to Local Economy via Increase in Food &amp; Beverage Tax Revenue</a:t>
            </a:r>
          </a:p>
          <a:p>
            <a:pPr marL="571500" indent="-571500" algn="ctr">
              <a:buFont typeface="Arial" panose="020B0604020202020204" pitchFamily="34" charset="0"/>
              <a:buChar char="•"/>
            </a:pPr>
            <a:r>
              <a:rPr lang="en-US" sz="3600" b="0" i="0" dirty="0">
                <a:solidFill>
                  <a:srgbClr val="333333"/>
                </a:solidFill>
                <a:effectLst/>
                <a:latin typeface="Lato" panose="020F0502020204030203" pitchFamily="34" charset="0"/>
              </a:rPr>
              <a:t>Easier Process for Organizations Hosting Downtown Events in the DORA</a:t>
            </a:r>
          </a:p>
        </p:txBody>
      </p:sp>
    </p:spTree>
    <p:extLst>
      <p:ext uri="{BB962C8B-B14F-4D97-AF65-F5344CB8AC3E}">
        <p14:creationId xmlns:p14="http://schemas.microsoft.com/office/powerpoint/2010/main" val="3718550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927C7-4638-7B32-FCC8-F6E9CE2DCA75}"/>
              </a:ext>
            </a:extLst>
          </p:cNvPr>
          <p:cNvSpPr>
            <a:spLocks noGrp="1"/>
          </p:cNvSpPr>
          <p:nvPr>
            <p:ph type="title"/>
          </p:nvPr>
        </p:nvSpPr>
        <p:spPr/>
        <p:txBody>
          <a:bodyPr>
            <a:normAutofit fontScale="90000"/>
          </a:bodyPr>
          <a:lstStyle/>
          <a:p>
            <a:pPr algn="ctr">
              <a:buNone/>
            </a:pPr>
            <a:r>
              <a:rPr lang="en-US" sz="6600" dirty="0">
                <a:solidFill>
                  <a:srgbClr val="0070C0"/>
                </a:solidFill>
                <a:effectLst>
                  <a:outerShdw blurRad="38100" dist="38100" dir="2700000" algn="tl">
                    <a:srgbClr val="000000">
                      <a:alpha val="43137"/>
                    </a:srgbClr>
                  </a:outerShdw>
                </a:effectLst>
              </a:rPr>
              <a:t>Frequently Asked Questions</a:t>
            </a:r>
            <a:br>
              <a:rPr lang="en-US" sz="6600" dirty="0">
                <a:effectLst>
                  <a:outerShdw blurRad="38100" dist="38100" dir="2700000" algn="tl">
                    <a:srgbClr val="000000">
                      <a:alpha val="43137"/>
                    </a:srgbClr>
                  </a:outerShdw>
                </a:effectLst>
              </a:rPr>
            </a:br>
            <a:br>
              <a:rPr lang="en-US" sz="6600" dirty="0">
                <a:effectLst>
                  <a:outerShdw blurRad="38100" dist="38100" dir="2700000" algn="tl">
                    <a:srgbClr val="000000">
                      <a:alpha val="43137"/>
                    </a:srgbClr>
                  </a:outerShdw>
                </a:effectLst>
              </a:rPr>
            </a:br>
            <a:br>
              <a:rPr lang="en-US" sz="6600" dirty="0">
                <a:effectLst>
                  <a:outerShdw blurRad="38100" dist="38100" dir="2700000" algn="tl">
                    <a:srgbClr val="000000">
                      <a:alpha val="43137"/>
                    </a:srgbClr>
                  </a:outerShdw>
                </a:effectLst>
              </a:rPr>
            </a:br>
            <a:r>
              <a:rPr lang="en-US" sz="4000" b="1" i="0" dirty="0">
                <a:solidFill>
                  <a:srgbClr val="0070C0"/>
                </a:solidFill>
                <a:effectLst/>
                <a:latin typeface="Lato" panose="020F0502020204030203" pitchFamily="34" charset="0"/>
              </a:rPr>
              <a:t>Do I need to post a sign?</a:t>
            </a:r>
            <a:br>
              <a:rPr lang="en-US" sz="4000" b="0" i="0" dirty="0">
                <a:solidFill>
                  <a:srgbClr val="0070C0"/>
                </a:solidFill>
                <a:effectLst/>
                <a:latin typeface="Lato" panose="020F0502020204030203" pitchFamily="34" charset="0"/>
              </a:rPr>
            </a:br>
            <a:r>
              <a:rPr lang="en-US" sz="4000" b="0" i="0" dirty="0">
                <a:solidFill>
                  <a:srgbClr val="333333"/>
                </a:solidFill>
                <a:effectLst/>
                <a:latin typeface="Lato" panose="020F0502020204030203" pitchFamily="34" charset="0"/>
              </a:rPr>
              <a:t>We will require posting of signs by designated permittees, vendors and retailer permittees that are participating in the DORA district so that a person will know whether they can purchase beverages </a:t>
            </a:r>
            <a:r>
              <a:rPr lang="en-US" sz="4000" dirty="0">
                <a:solidFill>
                  <a:srgbClr val="333333"/>
                </a:solidFill>
                <a:latin typeface="Lato" panose="020F0502020204030203" pitchFamily="34" charset="0"/>
              </a:rPr>
              <a:t>or </a:t>
            </a:r>
            <a:r>
              <a:rPr lang="en-US" sz="4000" b="0" i="0" dirty="0">
                <a:solidFill>
                  <a:srgbClr val="333333"/>
                </a:solidFill>
                <a:effectLst/>
                <a:latin typeface="Lato" panose="020F0502020204030203" pitchFamily="34" charset="0"/>
              </a:rPr>
              <a:t>enter the business with an open container of alcohol. Non-participating business owners will have the option to place a sign indicating </a:t>
            </a:r>
            <a:r>
              <a:rPr lang="en-US" sz="4000" dirty="0">
                <a:solidFill>
                  <a:srgbClr val="333333"/>
                </a:solidFill>
                <a:latin typeface="Lato" panose="020F0502020204030203" pitchFamily="34" charset="0"/>
              </a:rPr>
              <a:t>they DO NOT participate in the </a:t>
            </a:r>
            <a:r>
              <a:rPr lang="en-US" sz="4000" b="0" i="0" dirty="0">
                <a:solidFill>
                  <a:srgbClr val="333333"/>
                </a:solidFill>
                <a:effectLst/>
                <a:latin typeface="Lato" panose="020F0502020204030203" pitchFamily="34" charset="0"/>
              </a:rPr>
              <a:t>DORA </a:t>
            </a:r>
            <a:r>
              <a:rPr lang="en-US" sz="4000" dirty="0">
                <a:solidFill>
                  <a:srgbClr val="333333"/>
                </a:solidFill>
                <a:latin typeface="Lato" panose="020F0502020204030203" pitchFamily="34" charset="0"/>
              </a:rPr>
              <a:t>district</a:t>
            </a:r>
            <a:r>
              <a:rPr lang="en-US" sz="4000" b="0" i="0" dirty="0">
                <a:solidFill>
                  <a:srgbClr val="333333"/>
                </a:solidFill>
                <a:effectLst/>
                <a:latin typeface="Lato" panose="020F0502020204030203" pitchFamily="34" charset="0"/>
              </a:rPr>
              <a:t>.</a:t>
            </a:r>
            <a:br>
              <a:rPr lang="en-US" sz="4000" b="0" i="0" dirty="0">
                <a:solidFill>
                  <a:srgbClr val="333333"/>
                </a:solidFill>
                <a:effectLst/>
                <a:latin typeface="Lato" panose="020F0502020204030203" pitchFamily="34" charset="0"/>
              </a:rPr>
            </a:br>
            <a:endParaRPr lang="en-US"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625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35F4C-053D-A51D-FC02-7CFEB52562CB}"/>
              </a:ext>
            </a:extLst>
          </p:cNvPr>
          <p:cNvSpPr>
            <a:spLocks noGrp="1"/>
          </p:cNvSpPr>
          <p:nvPr>
            <p:ph type="title"/>
          </p:nvPr>
        </p:nvSpPr>
        <p:spPr>
          <a:xfrm>
            <a:off x="9142282" y="1891996"/>
            <a:ext cx="5246348" cy="6909104"/>
          </a:xfrm>
        </p:spPr>
        <p:txBody>
          <a:bodyPr vert="horz" lIns="91440" tIns="45720" rIns="91440" bIns="45720" rtlCol="0" anchor="b">
            <a:normAutofit fontScale="90000"/>
          </a:bodyPr>
          <a:lstStyle/>
          <a:p>
            <a:pPr defTabSz="457200">
              <a:lnSpc>
                <a:spcPct val="90000"/>
              </a:lnSpc>
            </a:pPr>
            <a:r>
              <a:rPr lang="en-US" sz="7300" b="1" kern="1200" dirty="0">
                <a:solidFill>
                  <a:srgbClr val="0070C0"/>
                </a:solidFill>
                <a:effectLst>
                  <a:outerShdw blurRad="38100" dist="38100" dir="2700000" algn="tl">
                    <a:srgbClr val="000000">
                      <a:alpha val="43137"/>
                    </a:srgbClr>
                  </a:outerShdw>
                </a:effectLst>
                <a:latin typeface="+mj-lt"/>
                <a:ea typeface="+mj-ea"/>
                <a:cs typeface="+mj-cs"/>
              </a:rPr>
              <a:t>Examples of Signage in other communities </a:t>
            </a:r>
            <a:br>
              <a:rPr lang="en-US" sz="3100" b="1" kern="1200" dirty="0">
                <a:solidFill>
                  <a:schemeClr val="accent1"/>
                </a:solidFill>
                <a:effectLst>
                  <a:outerShdw blurRad="38100" dist="38100" dir="2700000" algn="tl">
                    <a:srgbClr val="000000">
                      <a:alpha val="43137"/>
                    </a:srgbClr>
                  </a:outerShdw>
                </a:effectLst>
                <a:latin typeface="+mj-lt"/>
                <a:ea typeface="+mj-ea"/>
                <a:cs typeface="+mj-cs"/>
              </a:rPr>
            </a:br>
            <a:br>
              <a:rPr lang="en-US" sz="3100" b="1" kern="1200" dirty="0">
                <a:solidFill>
                  <a:schemeClr val="accent1"/>
                </a:solidFill>
                <a:effectLst>
                  <a:outerShdw blurRad="38100" dist="38100" dir="2700000" algn="tl">
                    <a:srgbClr val="000000">
                      <a:alpha val="43137"/>
                    </a:srgbClr>
                  </a:outerShdw>
                </a:effectLst>
                <a:latin typeface="+mj-lt"/>
                <a:ea typeface="+mj-ea"/>
                <a:cs typeface="+mj-cs"/>
              </a:rPr>
            </a:br>
            <a:br>
              <a:rPr lang="en-US" sz="3100" b="1" kern="1200" dirty="0">
                <a:solidFill>
                  <a:schemeClr val="accent1"/>
                </a:solidFill>
                <a:effectLst>
                  <a:outerShdw blurRad="38100" dist="38100" dir="2700000" algn="tl">
                    <a:srgbClr val="000000">
                      <a:alpha val="43137"/>
                    </a:srgbClr>
                  </a:outerShdw>
                </a:effectLst>
                <a:latin typeface="+mj-lt"/>
                <a:ea typeface="+mj-ea"/>
                <a:cs typeface="+mj-cs"/>
              </a:rPr>
            </a:br>
            <a:br>
              <a:rPr lang="en-US" sz="3100" b="1" kern="1200" dirty="0">
                <a:solidFill>
                  <a:schemeClr val="accent1"/>
                </a:solidFill>
                <a:effectLst>
                  <a:outerShdw blurRad="38100" dist="38100" dir="2700000" algn="tl">
                    <a:srgbClr val="000000">
                      <a:alpha val="43137"/>
                    </a:srgbClr>
                  </a:outerShdw>
                </a:effectLst>
                <a:latin typeface="+mj-lt"/>
                <a:ea typeface="+mj-ea"/>
                <a:cs typeface="+mj-cs"/>
              </a:rPr>
            </a:br>
            <a:br>
              <a:rPr lang="en-US" sz="3100" b="1" kern="1200" dirty="0">
                <a:solidFill>
                  <a:schemeClr val="accent1"/>
                </a:solidFill>
                <a:effectLst>
                  <a:outerShdw blurRad="38100" dist="38100" dir="2700000" algn="tl">
                    <a:srgbClr val="000000">
                      <a:alpha val="43137"/>
                    </a:srgbClr>
                  </a:outerShdw>
                </a:effectLst>
                <a:latin typeface="+mj-lt"/>
                <a:ea typeface="+mj-ea"/>
                <a:cs typeface="+mj-cs"/>
              </a:rPr>
            </a:br>
            <a:br>
              <a:rPr lang="en-US" sz="3100" b="1" kern="1200" dirty="0">
                <a:solidFill>
                  <a:schemeClr val="accent1"/>
                </a:solidFill>
                <a:effectLst>
                  <a:outerShdw blurRad="38100" dist="38100" dir="2700000" algn="tl">
                    <a:srgbClr val="000000">
                      <a:alpha val="43137"/>
                    </a:srgbClr>
                  </a:outerShdw>
                </a:effectLst>
                <a:latin typeface="+mj-lt"/>
                <a:ea typeface="+mj-ea"/>
                <a:cs typeface="+mj-cs"/>
              </a:rPr>
            </a:br>
            <a:br>
              <a:rPr lang="en-US" sz="3100" b="1" kern="1200" dirty="0">
                <a:solidFill>
                  <a:schemeClr val="accent1"/>
                </a:solidFill>
                <a:effectLst>
                  <a:outerShdw blurRad="38100" dist="38100" dir="2700000" algn="tl">
                    <a:srgbClr val="000000">
                      <a:alpha val="43137"/>
                    </a:srgbClr>
                  </a:outerShdw>
                </a:effectLst>
                <a:latin typeface="+mj-lt"/>
                <a:ea typeface="+mj-ea"/>
                <a:cs typeface="+mj-cs"/>
              </a:rPr>
            </a:br>
            <a:br>
              <a:rPr lang="en-US" sz="3100" b="1" kern="1200" dirty="0">
                <a:solidFill>
                  <a:schemeClr val="accent1"/>
                </a:solidFill>
                <a:effectLst>
                  <a:outerShdw blurRad="38100" dist="38100" dir="2700000" algn="tl">
                    <a:srgbClr val="000000">
                      <a:alpha val="43137"/>
                    </a:srgbClr>
                  </a:outerShdw>
                </a:effectLst>
                <a:latin typeface="+mj-lt"/>
                <a:ea typeface="+mj-ea"/>
                <a:cs typeface="+mj-cs"/>
              </a:rPr>
            </a:br>
            <a:endParaRPr lang="en-US" sz="3100" b="1" kern="1200" dirty="0">
              <a:solidFill>
                <a:schemeClr val="accent1"/>
              </a:solidFill>
              <a:effectLst>
                <a:outerShdw blurRad="38100" dist="38100" dir="2700000" algn="tl">
                  <a:srgbClr val="000000">
                    <a:alpha val="43137"/>
                  </a:srgbClr>
                </a:outerShdw>
              </a:effectLst>
              <a:latin typeface="+mj-lt"/>
              <a:ea typeface="+mj-ea"/>
              <a:cs typeface="+mj-cs"/>
            </a:endParaRPr>
          </a:p>
        </p:txBody>
      </p:sp>
      <p:pic>
        <p:nvPicPr>
          <p:cNvPr id="1030" name="Picture 6" descr="DORA Door Sign">
            <a:extLst>
              <a:ext uri="{FF2B5EF4-FFF2-40B4-BE49-F238E27FC236}">
                <a16:creationId xmlns:a16="http://schemas.microsoft.com/office/drawing/2014/main" id="{29DCAE3B-4459-A94F-A058-E3FA4E21E30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160924" y="1891995"/>
            <a:ext cx="6503010" cy="65030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373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4CFC6-17D0-4327-E78F-2402A76EC3DE}"/>
              </a:ext>
            </a:extLst>
          </p:cNvPr>
          <p:cNvSpPr>
            <a:spLocks noGrp="1"/>
          </p:cNvSpPr>
          <p:nvPr>
            <p:ph type="title"/>
          </p:nvPr>
        </p:nvSpPr>
        <p:spPr>
          <a:xfrm>
            <a:off x="9142282" y="1891996"/>
            <a:ext cx="5246348" cy="4503993"/>
          </a:xfrm>
        </p:spPr>
        <p:txBody>
          <a:bodyPr vert="horz" lIns="91440" tIns="45720" rIns="91440" bIns="45720" rtlCol="0" anchor="b">
            <a:normAutofit/>
          </a:bodyPr>
          <a:lstStyle/>
          <a:p>
            <a:pPr defTabSz="457200"/>
            <a:r>
              <a:rPr lang="en-US" sz="6600" b="1" kern="1200" dirty="0">
                <a:solidFill>
                  <a:srgbClr val="0070C0"/>
                </a:solidFill>
                <a:effectLst>
                  <a:outerShdw blurRad="38100" dist="38100" dir="2700000" algn="tl">
                    <a:srgbClr val="000000">
                      <a:alpha val="43137"/>
                    </a:srgbClr>
                  </a:outerShdw>
                </a:effectLst>
                <a:latin typeface="+mj-lt"/>
                <a:ea typeface="+mj-ea"/>
                <a:cs typeface="+mj-cs"/>
              </a:rPr>
              <a:t>Examples of Signage in other communities</a:t>
            </a:r>
            <a:endParaRPr lang="en-US" sz="6600" kern="1200" dirty="0">
              <a:solidFill>
                <a:schemeClr val="accent1"/>
              </a:solidFill>
              <a:latin typeface="+mj-lt"/>
              <a:ea typeface="+mj-ea"/>
              <a:cs typeface="+mj-cs"/>
            </a:endParaRPr>
          </a:p>
        </p:txBody>
      </p:sp>
      <p:pic>
        <p:nvPicPr>
          <p:cNvPr id="2050" name="Picture 2" descr="DORA Door Sign">
            <a:extLst>
              <a:ext uri="{FF2B5EF4-FFF2-40B4-BE49-F238E27FC236}">
                <a16:creationId xmlns:a16="http://schemas.microsoft.com/office/drawing/2014/main" id="{A7AD2414-84C8-2801-FBBE-A81C698B168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160924" y="1891995"/>
            <a:ext cx="6503010" cy="65030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3113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DA413E9-7B34-AF35-6917-8C4279313B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D69AA5-64EE-83CD-A771-D3D03C63E211}"/>
              </a:ext>
            </a:extLst>
          </p:cNvPr>
          <p:cNvSpPr>
            <a:spLocks noGrp="1"/>
          </p:cNvSpPr>
          <p:nvPr>
            <p:ph type="title"/>
          </p:nvPr>
        </p:nvSpPr>
        <p:spPr>
          <a:xfrm>
            <a:off x="9142282" y="1891996"/>
            <a:ext cx="5246348" cy="4503993"/>
          </a:xfrm>
        </p:spPr>
        <p:txBody>
          <a:bodyPr vert="horz" lIns="91440" tIns="45720" rIns="91440" bIns="45720" rtlCol="0" anchor="b">
            <a:normAutofit/>
          </a:bodyPr>
          <a:lstStyle/>
          <a:p>
            <a:pPr defTabSz="457200"/>
            <a:r>
              <a:rPr lang="en-US" sz="6600" b="1" kern="1200" dirty="0">
                <a:solidFill>
                  <a:srgbClr val="0070C0"/>
                </a:solidFill>
                <a:effectLst>
                  <a:outerShdw blurRad="38100" dist="38100" dir="2700000" algn="tl">
                    <a:srgbClr val="000000">
                      <a:alpha val="43137"/>
                    </a:srgbClr>
                  </a:outerShdw>
                </a:effectLst>
                <a:latin typeface="+mj-lt"/>
                <a:ea typeface="+mj-ea"/>
                <a:cs typeface="+mj-cs"/>
              </a:rPr>
              <a:t>Examples of Signage in other communities</a:t>
            </a:r>
            <a:endParaRPr lang="en-US" sz="6600" kern="1200" dirty="0">
              <a:solidFill>
                <a:srgbClr val="0070C0"/>
              </a:solidFill>
              <a:latin typeface="+mj-lt"/>
              <a:ea typeface="+mj-ea"/>
              <a:cs typeface="+mj-cs"/>
            </a:endParaRPr>
          </a:p>
        </p:txBody>
      </p:sp>
      <p:pic>
        <p:nvPicPr>
          <p:cNvPr id="3074" name="Picture 2" descr="DORA Door Sign">
            <a:extLst>
              <a:ext uri="{FF2B5EF4-FFF2-40B4-BE49-F238E27FC236}">
                <a16:creationId xmlns:a16="http://schemas.microsoft.com/office/drawing/2014/main" id="{4462E7C8-4CEF-4193-9FED-825487FBF35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160924" y="1891995"/>
            <a:ext cx="6503010" cy="65030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5900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4E925-32FB-9F91-F716-F0FA9B6B517E}"/>
              </a:ext>
            </a:extLst>
          </p:cNvPr>
          <p:cNvSpPr>
            <a:spLocks noGrp="1"/>
          </p:cNvSpPr>
          <p:nvPr>
            <p:ph type="title"/>
          </p:nvPr>
        </p:nvSpPr>
        <p:spPr/>
        <p:txBody>
          <a:bodyPr>
            <a:normAutofit fontScale="90000"/>
          </a:bodyPr>
          <a:lstStyle/>
          <a:p>
            <a:pPr algn="ctr"/>
            <a:r>
              <a:rPr lang="en-US" b="1" dirty="0">
                <a:solidFill>
                  <a:srgbClr val="0070C0"/>
                </a:solidFill>
                <a:effectLst>
                  <a:outerShdw blurRad="38100" dist="38100" dir="2700000" algn="tl">
                    <a:srgbClr val="000000">
                      <a:alpha val="43137"/>
                    </a:srgbClr>
                  </a:outerShdw>
                </a:effectLst>
              </a:rPr>
              <a:t>Who is responsible for purchasing signage?</a:t>
            </a:r>
            <a:br>
              <a:rPr lang="en-US" b="1" dirty="0">
                <a:solidFill>
                  <a:srgbClr val="0070C0"/>
                </a:solidFill>
                <a:effectLst>
                  <a:outerShdw blurRad="38100" dist="38100" dir="2700000" algn="tl">
                    <a:srgbClr val="000000">
                      <a:alpha val="43137"/>
                    </a:srgbClr>
                  </a:outerShdw>
                </a:effectLst>
              </a:rPr>
            </a:br>
            <a:br>
              <a:rPr lang="en-US" b="1" dirty="0">
                <a:solidFill>
                  <a:srgbClr val="0070C0"/>
                </a:solidFill>
                <a:effectLst>
                  <a:outerShdw blurRad="38100" dist="38100" dir="2700000" algn="tl">
                    <a:srgbClr val="000000">
                      <a:alpha val="43137"/>
                    </a:srgbClr>
                  </a:outerShdw>
                </a:effectLst>
              </a:rPr>
            </a:br>
            <a:br>
              <a:rPr lang="en-US" b="1" dirty="0">
                <a:solidFill>
                  <a:srgbClr val="0070C0"/>
                </a:solidFill>
                <a:effectLst>
                  <a:outerShdw blurRad="38100" dist="38100" dir="2700000" algn="tl">
                    <a:srgbClr val="000000">
                      <a:alpha val="43137"/>
                    </a:srgbClr>
                  </a:outerShdw>
                </a:effectLst>
              </a:rPr>
            </a:br>
            <a:br>
              <a:rPr lang="en-US" b="1" dirty="0">
                <a:solidFill>
                  <a:srgbClr val="0070C0"/>
                </a:solidFill>
                <a:effectLst>
                  <a:outerShdw blurRad="38100" dist="38100" dir="2700000" algn="tl">
                    <a:srgbClr val="000000">
                      <a:alpha val="43137"/>
                    </a:srgbClr>
                  </a:outerShdw>
                </a:effectLst>
              </a:rPr>
            </a:br>
            <a:r>
              <a:rPr lang="en-US" sz="4000" dirty="0">
                <a:solidFill>
                  <a:schemeClr val="tx1"/>
                </a:solidFill>
                <a:latin typeface="Lato" panose="020F0502020204030203" pitchFamily="34" charset="0"/>
                <a:ea typeface="Lato" panose="020F0502020204030203" pitchFamily="34" charset="0"/>
                <a:cs typeface="Lato" panose="020F0502020204030203" pitchFamily="34" charset="0"/>
              </a:rPr>
              <a:t>Examples from Greensburg </a:t>
            </a:r>
            <a:br>
              <a:rPr lang="en-US" sz="4000" dirty="0">
                <a:solidFill>
                  <a:schemeClr val="tx1"/>
                </a:solidFill>
                <a:latin typeface="Lato" panose="020F0502020204030203" pitchFamily="34" charset="0"/>
                <a:ea typeface="Lato" panose="020F0502020204030203" pitchFamily="34" charset="0"/>
                <a:cs typeface="Lato" panose="020F0502020204030203" pitchFamily="34" charset="0"/>
              </a:rPr>
            </a:br>
            <a:br>
              <a:rPr lang="en-US" sz="4000" dirty="0">
                <a:solidFill>
                  <a:schemeClr val="tx1"/>
                </a:solidFill>
                <a:latin typeface="Lato" panose="020F0502020204030203" pitchFamily="34" charset="0"/>
                <a:ea typeface="Lato" panose="020F0502020204030203" pitchFamily="34" charset="0"/>
                <a:cs typeface="Lato" panose="020F0502020204030203" pitchFamily="34" charset="0"/>
              </a:rPr>
            </a:br>
            <a:r>
              <a:rPr lang="en-US" sz="4000" dirty="0">
                <a:solidFill>
                  <a:schemeClr val="tx1"/>
                </a:solidFill>
                <a:latin typeface="Lato" panose="020F0502020204030203" pitchFamily="34" charset="0"/>
                <a:ea typeface="Lato" panose="020F0502020204030203" pitchFamily="34" charset="0"/>
                <a:cs typeface="Lato" panose="020F0502020204030203" pitchFamily="34" charset="0"/>
              </a:rPr>
              <a:t>65 non reflective street signs $1500 – City of Greenfield</a:t>
            </a:r>
            <a:br>
              <a:rPr lang="en-US" sz="4000" dirty="0">
                <a:solidFill>
                  <a:schemeClr val="tx1"/>
                </a:solidFill>
                <a:latin typeface="Lato" panose="020F0502020204030203" pitchFamily="34" charset="0"/>
                <a:ea typeface="Lato" panose="020F0502020204030203" pitchFamily="34" charset="0"/>
                <a:cs typeface="Lato" panose="020F0502020204030203" pitchFamily="34" charset="0"/>
              </a:rPr>
            </a:br>
            <a:br>
              <a:rPr lang="en-US" sz="4000" dirty="0">
                <a:solidFill>
                  <a:schemeClr val="tx1"/>
                </a:solidFill>
                <a:latin typeface="Lato" panose="020F0502020204030203" pitchFamily="34" charset="0"/>
                <a:ea typeface="Lato" panose="020F0502020204030203" pitchFamily="34" charset="0"/>
                <a:cs typeface="Lato" panose="020F0502020204030203" pitchFamily="34" charset="0"/>
              </a:rPr>
            </a:br>
            <a:r>
              <a:rPr lang="en-US" sz="4000" dirty="0">
                <a:solidFill>
                  <a:schemeClr val="tx1"/>
                </a:solidFill>
                <a:latin typeface="Lato" panose="020F0502020204030203" pitchFamily="34" charset="0"/>
                <a:ea typeface="Lato" panose="020F0502020204030203" pitchFamily="34" charset="0"/>
                <a:cs typeface="Lato" panose="020F0502020204030203" pitchFamily="34" charset="0"/>
              </a:rPr>
              <a:t>10,000 stickers for cups $78 – Greenfield Main Street</a:t>
            </a:r>
            <a:br>
              <a:rPr lang="en-US" sz="4000" dirty="0">
                <a:solidFill>
                  <a:schemeClr val="tx1"/>
                </a:solidFill>
                <a:latin typeface="Lato" panose="020F0502020204030203" pitchFamily="34" charset="0"/>
                <a:ea typeface="Lato" panose="020F0502020204030203" pitchFamily="34" charset="0"/>
                <a:cs typeface="Lato" panose="020F0502020204030203" pitchFamily="34" charset="0"/>
              </a:rPr>
            </a:br>
            <a:br>
              <a:rPr lang="en-US" sz="4000" dirty="0">
                <a:solidFill>
                  <a:schemeClr val="tx1"/>
                </a:solidFill>
                <a:latin typeface="Lato" panose="020F0502020204030203" pitchFamily="34" charset="0"/>
                <a:ea typeface="Lato" panose="020F0502020204030203" pitchFamily="34" charset="0"/>
                <a:cs typeface="Lato" panose="020F0502020204030203" pitchFamily="34" charset="0"/>
              </a:rPr>
            </a:br>
            <a:r>
              <a:rPr lang="en-US" sz="4000" dirty="0">
                <a:solidFill>
                  <a:schemeClr val="tx1"/>
                </a:solidFill>
                <a:latin typeface="Lato" panose="020F0502020204030203" pitchFamily="34" charset="0"/>
                <a:ea typeface="Lato" panose="020F0502020204030203" pitchFamily="34" charset="0"/>
                <a:cs typeface="Lato" panose="020F0502020204030203" pitchFamily="34" charset="0"/>
              </a:rPr>
              <a:t>Window Clings for participating businesses $80 – Greenfield Main Street</a:t>
            </a:r>
            <a:endParaRPr lang="en-US" sz="40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45515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85593-9228-FD5F-EAE6-AFA8EF617526}"/>
              </a:ext>
            </a:extLst>
          </p:cNvPr>
          <p:cNvSpPr>
            <a:spLocks noGrp="1"/>
          </p:cNvSpPr>
          <p:nvPr>
            <p:ph type="title"/>
          </p:nvPr>
        </p:nvSpPr>
        <p:spPr/>
        <p:txBody>
          <a:bodyPr>
            <a:normAutofit fontScale="90000"/>
          </a:bodyPr>
          <a:lstStyle/>
          <a:p>
            <a:pPr algn="ctr"/>
            <a:r>
              <a:rPr lang="en-US" sz="6600" b="1" dirty="0">
                <a:solidFill>
                  <a:srgbClr val="0070C0"/>
                </a:solidFill>
                <a:effectLst>
                  <a:outerShdw blurRad="38100" dist="38100" dir="2700000" algn="tl">
                    <a:srgbClr val="000000">
                      <a:alpha val="43137"/>
                    </a:srgbClr>
                  </a:outerShdw>
                </a:effectLst>
              </a:rPr>
              <a:t>What cups will we use?</a:t>
            </a: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br>
              <a:rPr lang="en-US" sz="6600" b="1" dirty="0">
                <a:solidFill>
                  <a:srgbClr val="0070C0"/>
                </a:solidFill>
                <a:effectLst>
                  <a:outerShdw blurRad="38100" dist="38100" dir="2700000" algn="tl">
                    <a:srgbClr val="000000">
                      <a:alpha val="43137"/>
                    </a:srgbClr>
                  </a:outerShdw>
                </a:effectLst>
              </a:rPr>
            </a:br>
            <a:r>
              <a:rPr lang="en-US" sz="4000" b="0" i="0" dirty="0">
                <a:solidFill>
                  <a:srgbClr val="333333"/>
                </a:solidFill>
                <a:effectLst/>
                <a:latin typeface="Lato" panose="020F0502020204030203" pitchFamily="34" charset="0"/>
              </a:rPr>
              <a:t>Designated Permittees and Vendors shall only use a clear designated cup with a printed DORA sticker on it. The stickers will be printed by Greenfield Main Street staff. The designated cup style and logo will be made available to all Designated Permittees and Vendors upon finalization to ensure uniformity.</a:t>
            </a:r>
            <a:br>
              <a:rPr lang="en-US" sz="4000" b="0" i="0" dirty="0">
                <a:solidFill>
                  <a:srgbClr val="333333"/>
                </a:solidFill>
                <a:effectLst/>
                <a:latin typeface="Lato" panose="020F0502020204030203" pitchFamily="34" charset="0"/>
              </a:rPr>
            </a:br>
            <a:endParaRPr lang="en-US" sz="40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7664941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154</TotalTime>
  <Words>1093</Words>
  <Application>Microsoft Office PowerPoint</Application>
  <PresentationFormat>Custom</PresentationFormat>
  <Paragraphs>32</Paragraphs>
  <Slides>23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Aptos</vt:lpstr>
      <vt:lpstr>Arial</vt:lpstr>
      <vt:lpstr>Lato</vt:lpstr>
      <vt:lpstr>Trebuchet MS</vt:lpstr>
      <vt:lpstr>Wingdings 3</vt:lpstr>
      <vt:lpstr>Facet</vt:lpstr>
      <vt:lpstr>Downtown Greenfield DORA    What is DORA? A Designated Outdoor Refreshment Area (DORA) allows patrons 21-years and older to purchase alcoholic beverages from approved businesses within the DORA and carry them outside to be consumed within the DORA’s boundaries. Beverages may be taken around the designated DORA, either while relaxing outdoors, enjoying one of the many downtown events or while shopping at retailers permitting DORA beverages in their businesses. </vt:lpstr>
      <vt:lpstr>Why a DORA?  </vt:lpstr>
      <vt:lpstr>Benefits of a DORA?  </vt:lpstr>
      <vt:lpstr>Frequently Asked Questions   Do I need to post a sign? We will require posting of signs by designated permittees, vendors and retailer permittees that are participating in the DORA district so that a person will know whether they can purchase beverages or enter the business with an open container of alcohol. Non-participating business owners will have the option to place a sign indicating they DO NOT participate in the DORA district. </vt:lpstr>
      <vt:lpstr>Examples of Signage in other communities         </vt:lpstr>
      <vt:lpstr>Examples of Signage in other communities</vt:lpstr>
      <vt:lpstr>Examples of Signage in other communities</vt:lpstr>
      <vt:lpstr>Who is responsible for purchasing signage?    Examples from Greensburg   65 non reflective street signs $1500 – City of Greenfield  10,000 stickers for cups $78 – Greenfield Main Street  Window Clings for participating businesses $80 – Greenfield Main Street</vt:lpstr>
      <vt:lpstr>What cups will we use?   Designated Permittees and Vendors shall only use a clear designated cup with a printed DORA sticker on it. The stickers will be printed by Greenfield Main Street staff. The designated cup style and logo will be made available to all Designated Permittees and Vendors upon finalization to ensure uniformity. </vt:lpstr>
      <vt:lpstr>Can people enter and leave my business with alcoholic beverages?   </vt:lpstr>
      <vt:lpstr>What are the fill limits of the beverages?   Beer or flavored malt beverages: up to sixteen (16) ounces.  Wine, cider, or a premixed cocktail up to twelve (12) ounces.  Liquor or a liquor-based cocktail: up to ten (10) ounces, including up to two (2) ounces of liquor.  A person may not consume an alcoholic beverage in public areas of the DORA that was purchased outside of the DORA.   </vt:lpstr>
      <vt:lpstr>Can outside drinks be brought into a DORA?   A person may not consume an alcoholic beverage in public areas of the DORA that was purchased outside of the DORA.  This will help safeguard against people sitting outside the barricades at any Depot Street concert and drinking from their coolers.    </vt:lpstr>
      <vt:lpstr>Can a business inside the DORA refuse to allow alcoholic beverages onto their property?  A business located in the DORA district may, on a nondiscriminatory basis, refuse to allow persons to enter their business with an alcoholic beverage. </vt:lpstr>
      <vt:lpstr>Are there any timing requirements to the DORA, or is it 24/7?  The hours for Greenfield’s DORA have not been set but will be written into the City Ordinance once it is adopted. The proposal will be that DORA will be operational all year, from 12:00p.m. to 10p.m. Monday through Thursday and 10:00a.m. to 11:00p.m. Friday through Sunday.  </vt:lpstr>
      <vt:lpstr>Map of proposed DORA district   </vt:lpstr>
      <vt:lpstr>Areas restricted on the map   Greenfield Central Community School Corporation and their parking lot  Greenfield Christian Church and their parking lot on Main Street and East Street  Bradley United Methodist Church and their parking lot to the west of the church as well as the lot on the SW corner of Main Street and Pennsylvania Street   </vt:lpstr>
      <vt:lpstr>Is there any cost or fee to be a Designated Permittee in the DORA?    </vt:lpstr>
      <vt:lpstr>Will there be signage to mark the boundaries of the DORA district?  Yes, we will have signs designed and placed around the DORA district indicating that you are entering or leaving the approved area. The signs will have QR codes that will provide detailed information of the ordinance guidelines pertaining to the DORA district.  </vt:lpstr>
      <vt:lpstr> Example of Boundary Signage </vt:lpstr>
      <vt:lpstr>Will there be vendor areas within the DORA?  Yes, the proposed areas are Depot Street Park, Courthouse Plaza &amp; the Living Alley.</vt:lpstr>
      <vt:lpstr>Are businesses located outside of the DORA allowed to cater inside the DORA and provide alcohol as a regular Designated Permittee? Is that based on an event, or open-ended?  Yes.  A business outside of the DORA may apply to be a vendor and be located within a “vendor location” area during a scheduled event. </vt:lpstr>
      <vt:lpstr>Letters of support from other communities and local businesses</vt:lpstr>
      <vt:lpstr>Who is the main POC for DORA processes, questions, etc.?  Please contact Greenfield Main Street, Inc  Heather Condra Executive Director with any questions, etc.  director@greenfieldmainstreet.org 317-649-0890  https://www.in.gov/atc/alcohol-permit-resources/designated-outdoor-refreshment-areas/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DORA Presentation</dc:title>
  <dc:creator>Amber Coyne</dc:creator>
  <cp:keywords>DAF_T0NZq1s,BABWUHTn5oI,0</cp:keywords>
  <cp:lastModifiedBy>Lori Elmore</cp:lastModifiedBy>
  <cp:revision>2</cp:revision>
  <dcterms:created xsi:type="dcterms:W3CDTF">2025-03-25T16:30:01Z</dcterms:created>
  <dcterms:modified xsi:type="dcterms:W3CDTF">2025-06-25T16:49:46Z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2025-03-25T00:00:00Z</vt:filetime>
  </property>
  <property fmtid="{D5CDD505-2E9C-101B-9397-08002B2CF9AE}" pid="3" name="Creator">
    <vt:lpwstr>Canva</vt:lpwstr>
  </property>
  <property fmtid="{D5CDD505-2E9C-101B-9397-08002B2CF9AE}" pid="4" name="LastSaved">
    <vt:filetime>2025-03-25T00:00:00Z</vt:filetime>
  </property>
  <property fmtid="{D5CDD505-2E9C-101B-9397-08002B2CF9AE}" pid="5" name="Producer">
    <vt:lpwstr>Canva</vt:lpwstr>
  </property>
</Properties>
</file>